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171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1C8CA7C-96B9-40D5-B2F4-61907C026C24}">
  <a:tblStyle styleId="{E1C8CA7C-96B9-40D5-B2F4-61907C026C2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716"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ネーミングが混乱する</a:t>
            </a:r>
            <a:endParaRPr/>
          </a:p>
          <a:p>
            <a:pPr indent="0" lvl="0" marL="0" rtl="0" algn="l">
              <a:spcBef>
                <a:spcPts val="0"/>
              </a:spcBef>
              <a:spcAft>
                <a:spcPts val="0"/>
              </a:spcAft>
              <a:buNone/>
            </a:pPr>
            <a:r>
              <a:rPr lang="ja"/>
              <a:t>・マッチング</a:t>
            </a:r>
            <a:endParaRPr/>
          </a:p>
          <a:p>
            <a:pPr indent="0" lvl="0" marL="0" rtl="0" algn="l">
              <a:spcBef>
                <a:spcPts val="0"/>
              </a:spcBef>
              <a:spcAft>
                <a:spcPts val="0"/>
              </a:spcAft>
              <a:buNone/>
            </a:pPr>
            <a:r>
              <a:rPr lang="ja"/>
              <a:t>・求人募集</a:t>
            </a:r>
            <a:endParaRPr/>
          </a:p>
          <a:p>
            <a:pPr indent="0" lvl="0" marL="0" rtl="0" algn="l">
              <a:spcBef>
                <a:spcPts val="0"/>
              </a:spcBef>
              <a:spcAft>
                <a:spcPts val="0"/>
              </a:spcAft>
              <a:buNone/>
            </a:pPr>
            <a:r>
              <a:rPr lang="ja"/>
              <a:t>・「地域仕掛け人発掘求人募集プログラム」</a:t>
            </a:r>
            <a:endParaRPr/>
          </a:p>
          <a:p>
            <a:pPr indent="0" lvl="0" marL="0" rtl="0" algn="l">
              <a:spcBef>
                <a:spcPts val="0"/>
              </a:spcBef>
              <a:spcAft>
                <a:spcPts val="0"/>
              </a:spcAft>
              <a:buNone/>
            </a:pPr>
            <a:r>
              <a:rPr lang="ja"/>
              <a:t>★日本全国！地域仕掛け人市プレゼンツ🎶「地域求人募集・ブラッシュアッププログラム」</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b4752af89f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b4752af89f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a:t>
            </a:r>
            <a:r>
              <a:rPr lang="ja"/>
              <a:t>作るもの</a:t>
            </a:r>
            <a:br>
              <a:rPr lang="ja"/>
            </a:br>
            <a:r>
              <a:rPr lang="ja"/>
              <a:t>・メンターへの説明資料</a:t>
            </a:r>
            <a:endParaRPr/>
          </a:p>
          <a:p>
            <a:pPr indent="0" lvl="0" marL="0" rtl="0" algn="l">
              <a:spcBef>
                <a:spcPts val="0"/>
              </a:spcBef>
              <a:spcAft>
                <a:spcPts val="0"/>
              </a:spcAft>
              <a:buNone/>
            </a:pPr>
            <a:r>
              <a:rPr lang="ja"/>
              <a:t>・WEBの更新</a:t>
            </a:r>
            <a:br>
              <a:rPr lang="ja"/>
            </a:br>
            <a:br>
              <a:rPr lang="ja"/>
            </a:br>
            <a:r>
              <a:rPr lang="ja"/>
              <a:t>●実施すべきこと</a:t>
            </a:r>
            <a:endParaRPr/>
          </a:p>
          <a:p>
            <a:pPr indent="0" lvl="0" marL="0" rtl="0" algn="l">
              <a:spcBef>
                <a:spcPts val="0"/>
              </a:spcBef>
              <a:spcAft>
                <a:spcPts val="0"/>
              </a:spcAft>
              <a:buNone/>
            </a:pPr>
            <a:r>
              <a:rPr lang="ja"/>
              <a:t>・DRIVEチームと打合せで最終摺合せ</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c0cc7b64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c0cc7b64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ba62066f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ba62066f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b40c1b0e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b40c1b0e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b4752af89f_3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b4752af89f_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残り4件やりたい場合は、追加料金？</a:t>
            </a:r>
            <a:endParaRPr/>
          </a:p>
          <a:p>
            <a:pPr indent="0" lvl="0" marL="0" rtl="0" algn="l">
              <a:spcBef>
                <a:spcPts val="0"/>
              </a:spcBef>
              <a:spcAft>
                <a:spcPts val="0"/>
              </a:spcAft>
              <a:buNone/>
            </a:pPr>
            <a:r>
              <a:rPr lang="ja"/>
              <a:t>ブラッシュアップメンターは実行委員</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c79e2c8b2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c79e2c8b2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残り4件やりたい場合は、追加料金？</a:t>
            </a:r>
            <a:endParaRPr/>
          </a:p>
          <a:p>
            <a:pPr indent="0" lvl="0" marL="0" rtl="0" algn="l">
              <a:spcBef>
                <a:spcPts val="0"/>
              </a:spcBef>
              <a:spcAft>
                <a:spcPts val="0"/>
              </a:spcAft>
              <a:buNone/>
            </a:pPr>
            <a:r>
              <a:rPr lang="ja"/>
              <a:t>ブラッシュアップメンターは実行委員</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b4752af89f_3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b4752af89f_3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7981ace2a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7981ace2a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b4752af89f_3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b4752af89f_3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7981ace2a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7981ace2a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b4752af89f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b4752af89f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ce4111e9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ce4111e9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c4d280b3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c4d280b3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b9c393b166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b9c393b16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ca85b0a48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ca85b0a48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b4752af89f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b4752af89f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通常料金を書いていく…？DRIVEキャリア料金は記載していいかも。</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b9d0f8ea4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b9d0f8ea4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ba62066ff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ba62066ff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c79e2c8b26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c79e2c8b2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4752af89f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b4752af89f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Font typeface="Kosugi Maru"/>
              <a:buChar char="●"/>
              <a:defRPr>
                <a:latin typeface="Kosugi Maru"/>
                <a:ea typeface="Kosugi Maru"/>
                <a:cs typeface="Kosugi Maru"/>
                <a:sym typeface="Kosugi Maru"/>
              </a:defRPr>
            </a:lvl1pPr>
            <a:lvl2pPr indent="-317500" lvl="1" marL="914400">
              <a:spcBef>
                <a:spcPts val="1600"/>
              </a:spcBef>
              <a:spcAft>
                <a:spcPts val="0"/>
              </a:spcAft>
              <a:buSzPts val="1400"/>
              <a:buFont typeface="Kosugi Maru"/>
              <a:buChar char="○"/>
              <a:defRPr>
                <a:latin typeface="Kosugi Maru"/>
                <a:ea typeface="Kosugi Maru"/>
                <a:cs typeface="Kosugi Maru"/>
                <a:sym typeface="Kosugi Maru"/>
              </a:defRPr>
            </a:lvl2pPr>
            <a:lvl3pPr indent="-317500" lvl="2" marL="1371600">
              <a:spcBef>
                <a:spcPts val="1600"/>
              </a:spcBef>
              <a:spcAft>
                <a:spcPts val="0"/>
              </a:spcAft>
              <a:buSzPts val="1400"/>
              <a:buFont typeface="Kosugi Maru"/>
              <a:buChar char="■"/>
              <a:defRPr>
                <a:latin typeface="Kosugi Maru"/>
                <a:ea typeface="Kosugi Maru"/>
                <a:cs typeface="Kosugi Maru"/>
                <a:sym typeface="Kosugi Maru"/>
              </a:defRPr>
            </a:lvl3pPr>
            <a:lvl4pPr indent="-317500" lvl="3" marL="1828800">
              <a:spcBef>
                <a:spcPts val="1600"/>
              </a:spcBef>
              <a:spcAft>
                <a:spcPts val="0"/>
              </a:spcAft>
              <a:buSzPts val="1400"/>
              <a:buFont typeface="Kosugi Maru"/>
              <a:buChar char="●"/>
              <a:defRPr>
                <a:latin typeface="Kosugi Maru"/>
                <a:ea typeface="Kosugi Maru"/>
                <a:cs typeface="Kosugi Maru"/>
                <a:sym typeface="Kosugi Maru"/>
              </a:defRPr>
            </a:lvl4pPr>
            <a:lvl5pPr indent="-317500" lvl="4" marL="2286000">
              <a:spcBef>
                <a:spcPts val="1600"/>
              </a:spcBef>
              <a:spcAft>
                <a:spcPts val="0"/>
              </a:spcAft>
              <a:buSzPts val="1400"/>
              <a:buFont typeface="Kosugi Maru"/>
              <a:buChar char="○"/>
              <a:defRPr>
                <a:latin typeface="Kosugi Maru"/>
                <a:ea typeface="Kosugi Maru"/>
                <a:cs typeface="Kosugi Maru"/>
                <a:sym typeface="Kosugi Maru"/>
              </a:defRPr>
            </a:lvl5pPr>
            <a:lvl6pPr indent="-317500" lvl="5" marL="2743200">
              <a:spcBef>
                <a:spcPts val="1600"/>
              </a:spcBef>
              <a:spcAft>
                <a:spcPts val="0"/>
              </a:spcAft>
              <a:buSzPts val="1400"/>
              <a:buFont typeface="Kosugi Maru"/>
              <a:buChar char="■"/>
              <a:defRPr>
                <a:latin typeface="Kosugi Maru"/>
                <a:ea typeface="Kosugi Maru"/>
                <a:cs typeface="Kosugi Maru"/>
                <a:sym typeface="Kosugi Maru"/>
              </a:defRPr>
            </a:lvl6pPr>
            <a:lvl7pPr indent="-317500" lvl="6" marL="3200400">
              <a:spcBef>
                <a:spcPts val="1600"/>
              </a:spcBef>
              <a:spcAft>
                <a:spcPts val="0"/>
              </a:spcAft>
              <a:buSzPts val="1400"/>
              <a:buFont typeface="Kosugi Maru"/>
              <a:buChar char="●"/>
              <a:defRPr>
                <a:latin typeface="Kosugi Maru"/>
                <a:ea typeface="Kosugi Maru"/>
                <a:cs typeface="Kosugi Maru"/>
                <a:sym typeface="Kosugi Maru"/>
              </a:defRPr>
            </a:lvl7pPr>
            <a:lvl8pPr indent="-317500" lvl="7" marL="3657600">
              <a:spcBef>
                <a:spcPts val="1600"/>
              </a:spcBef>
              <a:spcAft>
                <a:spcPts val="0"/>
              </a:spcAft>
              <a:buSzPts val="1400"/>
              <a:buFont typeface="Kosugi Maru"/>
              <a:buChar char="○"/>
              <a:defRPr>
                <a:latin typeface="Kosugi Maru"/>
                <a:ea typeface="Kosugi Maru"/>
                <a:cs typeface="Kosugi Maru"/>
                <a:sym typeface="Kosugi Maru"/>
              </a:defRPr>
            </a:lvl8pPr>
            <a:lvl9pPr indent="-317500" lvl="8" marL="4114800">
              <a:spcBef>
                <a:spcPts val="1600"/>
              </a:spcBef>
              <a:spcAft>
                <a:spcPts val="1600"/>
              </a:spcAft>
              <a:buSzPts val="1400"/>
              <a:buFont typeface="Kosugi Maru"/>
              <a:buChar char="■"/>
              <a:defRPr>
                <a:latin typeface="Kosugi Maru"/>
                <a:ea typeface="Kosugi Maru"/>
                <a:cs typeface="Kosugi Maru"/>
                <a:sym typeface="Kosugi Maru"/>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7175" y="187700"/>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Kosugi Maru"/>
              <a:buNone/>
              <a:defRPr sz="2800">
                <a:solidFill>
                  <a:schemeClr val="dk1"/>
                </a:solidFill>
                <a:latin typeface="Kosugi Maru"/>
                <a:ea typeface="Kosugi Maru"/>
                <a:cs typeface="Kosugi Maru"/>
                <a:sym typeface="Kosugi Maru"/>
              </a:defRPr>
            </a:lvl1pPr>
            <a:lvl2pPr lvl="1">
              <a:spcBef>
                <a:spcPts val="0"/>
              </a:spcBef>
              <a:spcAft>
                <a:spcPts val="0"/>
              </a:spcAft>
              <a:buClr>
                <a:schemeClr val="dk1"/>
              </a:buClr>
              <a:buSzPts val="2800"/>
              <a:buFont typeface="Kosugi Maru"/>
              <a:buNone/>
              <a:defRPr sz="2800">
                <a:solidFill>
                  <a:schemeClr val="dk1"/>
                </a:solidFill>
                <a:latin typeface="Kosugi Maru"/>
                <a:ea typeface="Kosugi Maru"/>
                <a:cs typeface="Kosugi Maru"/>
                <a:sym typeface="Kosugi Maru"/>
              </a:defRPr>
            </a:lvl2pPr>
            <a:lvl3pPr lvl="2">
              <a:spcBef>
                <a:spcPts val="0"/>
              </a:spcBef>
              <a:spcAft>
                <a:spcPts val="0"/>
              </a:spcAft>
              <a:buClr>
                <a:schemeClr val="dk1"/>
              </a:buClr>
              <a:buSzPts val="2800"/>
              <a:buFont typeface="Kosugi Maru"/>
              <a:buNone/>
              <a:defRPr sz="2800">
                <a:solidFill>
                  <a:schemeClr val="dk1"/>
                </a:solidFill>
                <a:latin typeface="Kosugi Maru"/>
                <a:ea typeface="Kosugi Maru"/>
                <a:cs typeface="Kosugi Maru"/>
                <a:sym typeface="Kosugi Maru"/>
              </a:defRPr>
            </a:lvl3pPr>
            <a:lvl4pPr lvl="3">
              <a:spcBef>
                <a:spcPts val="0"/>
              </a:spcBef>
              <a:spcAft>
                <a:spcPts val="0"/>
              </a:spcAft>
              <a:buClr>
                <a:schemeClr val="dk1"/>
              </a:buClr>
              <a:buSzPts val="2800"/>
              <a:buFont typeface="Kosugi Maru"/>
              <a:buNone/>
              <a:defRPr sz="2800">
                <a:solidFill>
                  <a:schemeClr val="dk1"/>
                </a:solidFill>
                <a:latin typeface="Kosugi Maru"/>
                <a:ea typeface="Kosugi Maru"/>
                <a:cs typeface="Kosugi Maru"/>
                <a:sym typeface="Kosugi Maru"/>
              </a:defRPr>
            </a:lvl4pPr>
            <a:lvl5pPr lvl="4">
              <a:spcBef>
                <a:spcPts val="0"/>
              </a:spcBef>
              <a:spcAft>
                <a:spcPts val="0"/>
              </a:spcAft>
              <a:buClr>
                <a:schemeClr val="dk1"/>
              </a:buClr>
              <a:buSzPts val="2800"/>
              <a:buFont typeface="Kosugi Maru"/>
              <a:buNone/>
              <a:defRPr sz="2800">
                <a:solidFill>
                  <a:schemeClr val="dk1"/>
                </a:solidFill>
                <a:latin typeface="Kosugi Maru"/>
                <a:ea typeface="Kosugi Maru"/>
                <a:cs typeface="Kosugi Maru"/>
                <a:sym typeface="Kosugi Maru"/>
              </a:defRPr>
            </a:lvl5pPr>
            <a:lvl6pPr lvl="5">
              <a:spcBef>
                <a:spcPts val="0"/>
              </a:spcBef>
              <a:spcAft>
                <a:spcPts val="0"/>
              </a:spcAft>
              <a:buClr>
                <a:schemeClr val="dk1"/>
              </a:buClr>
              <a:buSzPts val="2800"/>
              <a:buFont typeface="Kosugi Maru"/>
              <a:buNone/>
              <a:defRPr sz="2800">
                <a:solidFill>
                  <a:schemeClr val="dk1"/>
                </a:solidFill>
                <a:latin typeface="Kosugi Maru"/>
                <a:ea typeface="Kosugi Maru"/>
                <a:cs typeface="Kosugi Maru"/>
                <a:sym typeface="Kosugi Maru"/>
              </a:defRPr>
            </a:lvl6pPr>
            <a:lvl7pPr lvl="6">
              <a:spcBef>
                <a:spcPts val="0"/>
              </a:spcBef>
              <a:spcAft>
                <a:spcPts val="0"/>
              </a:spcAft>
              <a:buClr>
                <a:schemeClr val="dk1"/>
              </a:buClr>
              <a:buSzPts val="2800"/>
              <a:buFont typeface="Kosugi Maru"/>
              <a:buNone/>
              <a:defRPr sz="2800">
                <a:solidFill>
                  <a:schemeClr val="dk1"/>
                </a:solidFill>
                <a:latin typeface="Kosugi Maru"/>
                <a:ea typeface="Kosugi Maru"/>
                <a:cs typeface="Kosugi Maru"/>
                <a:sym typeface="Kosugi Maru"/>
              </a:defRPr>
            </a:lvl7pPr>
            <a:lvl8pPr lvl="7">
              <a:spcBef>
                <a:spcPts val="0"/>
              </a:spcBef>
              <a:spcAft>
                <a:spcPts val="0"/>
              </a:spcAft>
              <a:buClr>
                <a:schemeClr val="dk1"/>
              </a:buClr>
              <a:buSzPts val="2800"/>
              <a:buFont typeface="Kosugi Maru"/>
              <a:buNone/>
              <a:defRPr sz="2800">
                <a:solidFill>
                  <a:schemeClr val="dk1"/>
                </a:solidFill>
                <a:latin typeface="Kosugi Maru"/>
                <a:ea typeface="Kosugi Maru"/>
                <a:cs typeface="Kosugi Maru"/>
                <a:sym typeface="Kosugi Maru"/>
              </a:defRPr>
            </a:lvl8pPr>
            <a:lvl9pPr lvl="8">
              <a:spcBef>
                <a:spcPts val="0"/>
              </a:spcBef>
              <a:spcAft>
                <a:spcPts val="0"/>
              </a:spcAft>
              <a:buClr>
                <a:schemeClr val="dk1"/>
              </a:buClr>
              <a:buSzPts val="2800"/>
              <a:buFont typeface="Kosugi Maru"/>
              <a:buNone/>
              <a:defRPr sz="2800">
                <a:solidFill>
                  <a:schemeClr val="dk1"/>
                </a:solidFill>
                <a:latin typeface="Kosugi Maru"/>
                <a:ea typeface="Kosugi Maru"/>
                <a:cs typeface="Kosugi Maru"/>
                <a:sym typeface="Kosugi Maru"/>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pic>
        <p:nvPicPr>
          <p:cNvPr id="9" name="Google Shape;9;p1"/>
          <p:cNvPicPr preferRelativeResize="0"/>
          <p:nvPr/>
        </p:nvPicPr>
        <p:blipFill>
          <a:blip r:embed="rId1">
            <a:alphaModFix/>
          </a:blip>
          <a:stretch>
            <a:fillRect/>
          </a:stretch>
        </p:blipFill>
        <p:spPr>
          <a:xfrm>
            <a:off x="8231200" y="76200"/>
            <a:ext cx="684200" cy="684200"/>
          </a:xfrm>
          <a:prstGeom prst="rect">
            <a:avLst/>
          </a:prstGeom>
          <a:noFill/>
          <a:ln>
            <a:noFill/>
          </a:ln>
        </p:spPr>
      </p:pic>
      <p:cxnSp>
        <p:nvCxnSpPr>
          <p:cNvPr id="10" name="Google Shape;10;p1"/>
          <p:cNvCxnSpPr/>
          <p:nvPr/>
        </p:nvCxnSpPr>
        <p:spPr>
          <a:xfrm>
            <a:off x="157175" y="865475"/>
            <a:ext cx="2928000" cy="0"/>
          </a:xfrm>
          <a:prstGeom prst="straightConnector1">
            <a:avLst/>
          </a:prstGeom>
          <a:noFill/>
          <a:ln cap="flat" cmpd="sng" w="28575">
            <a:solidFill>
              <a:srgbClr val="FF0000"/>
            </a:solidFill>
            <a:prstDash val="solid"/>
            <a:round/>
            <a:headEnd len="med" w="med" type="none"/>
            <a:tailEnd len="med" w="med" type="none"/>
          </a:ln>
        </p:spPr>
      </p:cxnSp>
      <p:cxnSp>
        <p:nvCxnSpPr>
          <p:cNvPr id="11" name="Google Shape;11;p1"/>
          <p:cNvCxnSpPr/>
          <p:nvPr/>
        </p:nvCxnSpPr>
        <p:spPr>
          <a:xfrm>
            <a:off x="2153000" y="865475"/>
            <a:ext cx="6751800" cy="0"/>
          </a:xfrm>
          <a:prstGeom prst="straightConnector1">
            <a:avLst/>
          </a:prstGeom>
          <a:noFill/>
          <a:ln cap="flat" cmpd="sng" w="28575">
            <a:solidFill>
              <a:srgbClr val="434343"/>
            </a:solidFill>
            <a:prstDash val="solid"/>
            <a:round/>
            <a:headEnd len="med" w="med" type="none"/>
            <a:tailEnd len="med" w="med" type="none"/>
          </a:ln>
        </p:spPr>
      </p:cxnSp>
      <p:sp>
        <p:nvSpPr>
          <p:cNvPr id="12" name="Google Shape;12;p1"/>
          <p:cNvSpPr txBox="1"/>
          <p:nvPr/>
        </p:nvSpPr>
        <p:spPr>
          <a:xfrm>
            <a:off x="3569400" y="4751700"/>
            <a:ext cx="3000000" cy="3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850">
                <a:solidFill>
                  <a:srgbClr val="000000"/>
                </a:solidFill>
              </a:rPr>
              <a:t> All rights reserved by ETIC.</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forms.gle/bkWQy65Ykj5uj4QT9"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rive.media/care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1" Type="http://schemas.openxmlformats.org/officeDocument/2006/relationships/slide" Target="/ppt/slides/slide14.xml"/><Relationship Id="rId10" Type="http://schemas.openxmlformats.org/officeDocument/2006/relationships/slide" Target="/ppt/slides/slide12.xml"/><Relationship Id="rId13" Type="http://schemas.openxmlformats.org/officeDocument/2006/relationships/slide" Target="/ppt/slides/slide17.xml"/><Relationship Id="rId12" Type="http://schemas.openxmlformats.org/officeDocument/2006/relationships/slide" Target="/ppt/slides/slide16.xm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6.xml"/><Relationship Id="rId9" Type="http://schemas.openxmlformats.org/officeDocument/2006/relationships/slide" Target="/ppt/slides/slide11.xml"/><Relationship Id="rId15" Type="http://schemas.openxmlformats.org/officeDocument/2006/relationships/slide" Target="/ppt/slides/slide19.xml"/><Relationship Id="rId14" Type="http://schemas.openxmlformats.org/officeDocument/2006/relationships/slide" Target="/ppt/slides/slide18.xml"/><Relationship Id="rId17" Type="http://schemas.openxmlformats.org/officeDocument/2006/relationships/slide" Target="/ppt/slides/slide20.xml"/><Relationship Id="rId16" Type="http://schemas.openxmlformats.org/officeDocument/2006/relationships/slide" Target="/ppt/slides/slide20.xml"/><Relationship Id="rId5" Type="http://schemas.openxmlformats.org/officeDocument/2006/relationships/slide" Target="/ppt/slides/slide7.xml"/><Relationship Id="rId6" Type="http://schemas.openxmlformats.org/officeDocument/2006/relationships/slide" Target="/ppt/slides/slide8.xml"/><Relationship Id="rId18" Type="http://schemas.openxmlformats.org/officeDocument/2006/relationships/slide" Target="/ppt/slides/slide21.xml"/><Relationship Id="rId7" Type="http://schemas.openxmlformats.org/officeDocument/2006/relationships/slide" Target="/ppt/slides/slide9.xml"/><Relationship Id="rId8" Type="http://schemas.openxmlformats.org/officeDocument/2006/relationships/slide" Target="/ppt/slides/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mailto:shikakenin@etic.or.j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11700" y="1606250"/>
            <a:ext cx="8520600" cy="254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sz="3800"/>
              <a:t>日本全国！地域仕掛け人市２０２１</a:t>
            </a:r>
            <a:br>
              <a:rPr lang="ja" sz="3800"/>
            </a:br>
            <a:r>
              <a:rPr lang="ja" sz="3900"/>
              <a:t>のご案内</a:t>
            </a:r>
            <a:endParaRPr sz="3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全体スケジュール</a:t>
            </a:r>
            <a:endParaRPr/>
          </a:p>
        </p:txBody>
      </p:sp>
      <p:sp>
        <p:nvSpPr>
          <p:cNvPr id="154" name="Google Shape;15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155" name="Google Shape;155;p22"/>
          <p:cNvSpPr txBox="1"/>
          <p:nvPr/>
        </p:nvSpPr>
        <p:spPr>
          <a:xfrm>
            <a:off x="-197825" y="834725"/>
            <a:ext cx="93165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ja" sz="1500"/>
              <a:t>　　4月　　5月　　6月　　7月　　8月　　9月　　10月　　11月　　12月　　</a:t>
            </a:r>
            <a:r>
              <a:rPr lang="ja" sz="1500">
                <a:solidFill>
                  <a:schemeClr val="dk1"/>
                </a:solidFill>
              </a:rPr>
              <a:t>1月　　2月　　3月　</a:t>
            </a:r>
            <a:endParaRPr sz="1500"/>
          </a:p>
        </p:txBody>
      </p:sp>
      <p:sp>
        <p:nvSpPr>
          <p:cNvPr id="156" name="Google Shape;156;p22"/>
          <p:cNvSpPr txBox="1"/>
          <p:nvPr/>
        </p:nvSpPr>
        <p:spPr>
          <a:xfrm>
            <a:off x="698725" y="1306200"/>
            <a:ext cx="7665900" cy="295200"/>
          </a:xfrm>
          <a:prstGeom prst="rect">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a:latin typeface="Kosugi"/>
                <a:ea typeface="Kosugi"/>
                <a:cs typeface="Kosugi"/>
                <a:sym typeface="Kosugi"/>
              </a:rPr>
              <a:t>参画団体募集（通年）</a:t>
            </a:r>
            <a:endParaRPr>
              <a:latin typeface="Kosugi"/>
              <a:ea typeface="Kosugi"/>
              <a:cs typeface="Kosugi"/>
              <a:sym typeface="Kosugi"/>
            </a:endParaRPr>
          </a:p>
        </p:txBody>
      </p:sp>
      <p:sp>
        <p:nvSpPr>
          <p:cNvPr id="157" name="Google Shape;157;p22"/>
          <p:cNvSpPr txBox="1"/>
          <p:nvPr/>
        </p:nvSpPr>
        <p:spPr>
          <a:xfrm>
            <a:off x="1073900" y="2215725"/>
            <a:ext cx="3269400" cy="6156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ja">
                <a:latin typeface="Kosugi"/>
                <a:ea typeface="Kosugi"/>
                <a:cs typeface="Kosugi"/>
                <a:sym typeface="Kosugi"/>
              </a:rPr>
              <a:t>2021年5月～9月：DRIVEキャリア上の求人特集ページ第一弾</a:t>
            </a:r>
            <a:endParaRPr>
              <a:latin typeface="Kosugi"/>
              <a:ea typeface="Kosugi"/>
              <a:cs typeface="Kosugi"/>
              <a:sym typeface="Kosugi"/>
            </a:endParaRPr>
          </a:p>
        </p:txBody>
      </p:sp>
      <p:sp>
        <p:nvSpPr>
          <p:cNvPr id="158" name="Google Shape;158;p22"/>
          <p:cNvSpPr txBox="1"/>
          <p:nvPr/>
        </p:nvSpPr>
        <p:spPr>
          <a:xfrm>
            <a:off x="675450" y="3185725"/>
            <a:ext cx="7335900" cy="14775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Kosugi"/>
              <a:buChar char="●"/>
            </a:pPr>
            <a:r>
              <a:rPr lang="ja">
                <a:latin typeface="Kosugi"/>
                <a:ea typeface="Kosugi"/>
                <a:cs typeface="Kosugi"/>
                <a:sym typeface="Kosugi"/>
              </a:rPr>
              <a:t>募集は通年です。</a:t>
            </a:r>
            <a:endParaRPr>
              <a:latin typeface="Kosugi"/>
              <a:ea typeface="Kosugi"/>
              <a:cs typeface="Kosugi"/>
              <a:sym typeface="Kosugi"/>
            </a:endParaRPr>
          </a:p>
          <a:p>
            <a:pPr indent="-317500" lvl="0" marL="457200" rtl="0" algn="l">
              <a:spcBef>
                <a:spcPts val="0"/>
              </a:spcBef>
              <a:spcAft>
                <a:spcPts val="0"/>
              </a:spcAft>
              <a:buSzPts val="1400"/>
              <a:buFont typeface="Kosugi"/>
              <a:buChar char="●"/>
            </a:pPr>
            <a:r>
              <a:rPr lang="ja">
                <a:latin typeface="Kosugi"/>
                <a:ea typeface="Kosugi"/>
                <a:cs typeface="Kosugi"/>
                <a:sym typeface="Kosugi"/>
              </a:rPr>
              <a:t>求人記事の掲載は2022年3月末まで継続して掲載できます。</a:t>
            </a:r>
            <a:endParaRPr>
              <a:latin typeface="Kosugi"/>
              <a:ea typeface="Kosugi"/>
              <a:cs typeface="Kosugi"/>
              <a:sym typeface="Kosugi"/>
            </a:endParaRPr>
          </a:p>
          <a:p>
            <a:pPr indent="-317500" lvl="0" marL="457200" rtl="0" algn="l">
              <a:spcBef>
                <a:spcPts val="0"/>
              </a:spcBef>
              <a:spcAft>
                <a:spcPts val="0"/>
              </a:spcAft>
              <a:buSzPts val="1400"/>
              <a:buFont typeface="Kosugi"/>
              <a:buChar char="●"/>
            </a:pPr>
            <a:r>
              <a:rPr lang="ja">
                <a:latin typeface="Kosugi"/>
                <a:ea typeface="Kosugi"/>
                <a:cs typeface="Kosugi"/>
                <a:sym typeface="Kosugi"/>
              </a:rPr>
              <a:t>5月～9月と10月～2月の2回に分けて、</a:t>
            </a:r>
            <a:r>
              <a:rPr lang="ja">
                <a:solidFill>
                  <a:schemeClr val="dk1"/>
                </a:solidFill>
                <a:latin typeface="Kosugi"/>
                <a:ea typeface="Kosugi"/>
                <a:cs typeface="Kosugi"/>
                <a:sym typeface="Kosugi"/>
              </a:rPr>
              <a:t>DRIVEキャリア上にて「仕掛け人市求人特集ページ」として、各求人記事をピックアップし拡散を行います。</a:t>
            </a:r>
            <a:endParaRPr>
              <a:latin typeface="Kosugi"/>
              <a:ea typeface="Kosugi"/>
              <a:cs typeface="Kosugi"/>
              <a:sym typeface="Kosugi"/>
            </a:endParaRPr>
          </a:p>
          <a:p>
            <a:pPr indent="-317500" lvl="0" marL="457200" rtl="0" algn="l">
              <a:spcBef>
                <a:spcPts val="0"/>
              </a:spcBef>
              <a:spcAft>
                <a:spcPts val="0"/>
              </a:spcAft>
              <a:buSzPts val="1400"/>
              <a:buFont typeface="Kosugi"/>
              <a:buChar char="●"/>
            </a:pPr>
            <a:r>
              <a:rPr lang="ja">
                <a:latin typeface="Kosugi"/>
                <a:ea typeface="Kosugi"/>
                <a:cs typeface="Kosugi"/>
                <a:sym typeface="Kosugi"/>
              </a:rPr>
              <a:t>各団体の求人記事の掲載タイミングによって、どちらの求人特集ページへ掲載するか選択することができます。</a:t>
            </a:r>
            <a:endParaRPr>
              <a:latin typeface="Kosugi"/>
              <a:ea typeface="Kosugi"/>
              <a:cs typeface="Kosugi"/>
              <a:sym typeface="Kosugi"/>
            </a:endParaRPr>
          </a:p>
        </p:txBody>
      </p:sp>
      <p:sp>
        <p:nvSpPr>
          <p:cNvPr id="159" name="Google Shape;159;p22"/>
          <p:cNvSpPr txBox="1"/>
          <p:nvPr/>
        </p:nvSpPr>
        <p:spPr>
          <a:xfrm>
            <a:off x="4772950" y="2223400"/>
            <a:ext cx="3269400" cy="6156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ja">
                <a:latin typeface="Kosugi"/>
                <a:ea typeface="Kosugi"/>
                <a:cs typeface="Kosugi"/>
                <a:sym typeface="Kosugi"/>
              </a:rPr>
              <a:t>2021年10月～2022年2月：</a:t>
            </a:r>
            <a:r>
              <a:rPr lang="ja">
                <a:solidFill>
                  <a:schemeClr val="dk1"/>
                </a:solidFill>
                <a:latin typeface="Kosugi"/>
                <a:ea typeface="Kosugi"/>
                <a:cs typeface="Kosugi"/>
                <a:sym typeface="Kosugi"/>
              </a:rPr>
              <a:t>DRIVEキャリア上の求人特集ページ第二弾</a:t>
            </a:r>
            <a:endParaRPr>
              <a:latin typeface="Kosugi"/>
              <a:ea typeface="Kosugi"/>
              <a:cs typeface="Kosugi"/>
              <a:sym typeface="Kosugi"/>
            </a:endParaRPr>
          </a:p>
        </p:txBody>
      </p:sp>
      <p:sp>
        <p:nvSpPr>
          <p:cNvPr id="160" name="Google Shape;160;p22"/>
          <p:cNvSpPr txBox="1"/>
          <p:nvPr/>
        </p:nvSpPr>
        <p:spPr>
          <a:xfrm>
            <a:off x="698725" y="1726700"/>
            <a:ext cx="7665900" cy="2952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a:latin typeface="Kosugi"/>
                <a:ea typeface="Kosugi"/>
                <a:cs typeface="Kosugi"/>
                <a:sym typeface="Kosugi"/>
              </a:rPr>
              <a:t>ブラッシュアップ期間・</a:t>
            </a:r>
            <a:r>
              <a:rPr lang="ja">
                <a:latin typeface="Kosugi"/>
                <a:ea typeface="Kosugi"/>
                <a:cs typeface="Kosugi"/>
                <a:sym typeface="Kosugi"/>
              </a:rPr>
              <a:t>求人記事掲載期間（～2022年3月末）</a:t>
            </a:r>
            <a:endParaRPr>
              <a:latin typeface="Kosugi"/>
              <a:ea typeface="Kosugi"/>
              <a:cs typeface="Kosugi"/>
              <a:sym typeface="Kosug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3"/>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参画申し込みフロー</a:t>
            </a:r>
            <a:endParaRPr/>
          </a:p>
        </p:txBody>
      </p:sp>
      <p:sp>
        <p:nvSpPr>
          <p:cNvPr id="166" name="Google Shape;16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cxnSp>
        <p:nvCxnSpPr>
          <p:cNvPr id="167" name="Google Shape;167;p23"/>
          <p:cNvCxnSpPr>
            <a:stCxn id="168" idx="2"/>
            <a:endCxn id="169" idx="0"/>
          </p:cNvCxnSpPr>
          <p:nvPr/>
        </p:nvCxnSpPr>
        <p:spPr>
          <a:xfrm>
            <a:off x="3930100" y="1842800"/>
            <a:ext cx="0" cy="2125800"/>
          </a:xfrm>
          <a:prstGeom prst="straightConnector1">
            <a:avLst/>
          </a:prstGeom>
          <a:noFill/>
          <a:ln cap="flat" cmpd="sng" w="19050">
            <a:solidFill>
              <a:srgbClr val="595959"/>
            </a:solidFill>
            <a:prstDash val="solid"/>
            <a:round/>
            <a:headEnd len="med" w="med" type="none"/>
            <a:tailEnd len="med" w="med" type="triangle"/>
          </a:ln>
        </p:spPr>
      </p:cxnSp>
      <p:sp>
        <p:nvSpPr>
          <p:cNvPr id="170" name="Google Shape;170;p23"/>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sz="1100">
                <a:solidFill>
                  <a:srgbClr val="595959"/>
                </a:solidFill>
              </a:rPr>
              <a:t>‹#›</a:t>
            </a:fld>
            <a:endParaRPr sz="1100">
              <a:solidFill>
                <a:srgbClr val="595959"/>
              </a:solidFill>
            </a:endParaRPr>
          </a:p>
        </p:txBody>
      </p:sp>
      <p:sp>
        <p:nvSpPr>
          <p:cNvPr id="168" name="Google Shape;168;p23"/>
          <p:cNvSpPr/>
          <p:nvPr/>
        </p:nvSpPr>
        <p:spPr>
          <a:xfrm>
            <a:off x="975100" y="1197200"/>
            <a:ext cx="5910000" cy="645600"/>
          </a:xfrm>
          <a:prstGeom prst="roundRect">
            <a:avLst>
              <a:gd fmla="val 16667" name="adj"/>
            </a:avLst>
          </a:prstGeom>
          <a:solidFill>
            <a:srgbClr val="FCE5CD"/>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1800">
                <a:latin typeface="Kosugi Maru"/>
                <a:ea typeface="Kosugi Maru"/>
                <a:cs typeface="Kosugi Maru"/>
                <a:sym typeface="Kosugi Maru"/>
              </a:rPr>
              <a:t>事務局・実行委員・その他関係者からの紹介</a:t>
            </a:r>
            <a:endParaRPr sz="1800">
              <a:latin typeface="Kosugi Maru"/>
              <a:ea typeface="Kosugi Maru"/>
              <a:cs typeface="Kosugi Maru"/>
              <a:sym typeface="Kosugi Maru"/>
            </a:endParaRPr>
          </a:p>
        </p:txBody>
      </p:sp>
      <p:sp>
        <p:nvSpPr>
          <p:cNvPr id="171" name="Google Shape;171;p23"/>
          <p:cNvSpPr/>
          <p:nvPr/>
        </p:nvSpPr>
        <p:spPr>
          <a:xfrm>
            <a:off x="975100" y="2619353"/>
            <a:ext cx="5910000" cy="572700"/>
          </a:xfrm>
          <a:prstGeom prst="roundRect">
            <a:avLst>
              <a:gd fmla="val 16667" name="adj"/>
            </a:avLst>
          </a:prstGeom>
          <a:solidFill>
            <a:srgbClr val="FCE5CD"/>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1800" u="sng">
                <a:solidFill>
                  <a:schemeClr val="hlink"/>
                </a:solidFill>
                <a:latin typeface="Kosugi Maru"/>
                <a:ea typeface="Kosugi Maru"/>
                <a:cs typeface="Kosugi Maru"/>
                <a:sym typeface="Kosugi Maru"/>
                <a:hlinkClick r:id="rId3"/>
              </a:rPr>
              <a:t>申し込みフォームの入力</a:t>
            </a:r>
            <a:endParaRPr sz="1800">
              <a:latin typeface="Kosugi Maru"/>
              <a:ea typeface="Kosugi Maru"/>
              <a:cs typeface="Kosugi Maru"/>
              <a:sym typeface="Kosugi Maru"/>
            </a:endParaRPr>
          </a:p>
        </p:txBody>
      </p:sp>
      <p:sp>
        <p:nvSpPr>
          <p:cNvPr id="169" name="Google Shape;169;p23"/>
          <p:cNvSpPr/>
          <p:nvPr/>
        </p:nvSpPr>
        <p:spPr>
          <a:xfrm>
            <a:off x="975100" y="3968600"/>
            <a:ext cx="5910000" cy="572700"/>
          </a:xfrm>
          <a:prstGeom prst="roundRect">
            <a:avLst>
              <a:gd fmla="val 16667" name="adj"/>
            </a:avLst>
          </a:prstGeom>
          <a:solidFill>
            <a:srgbClr val="FCE5CD"/>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1800">
                <a:latin typeface="Kosugi Maru"/>
                <a:ea typeface="Kosugi Maru"/>
                <a:cs typeface="Kosugi Maru"/>
                <a:sym typeface="Kosugi Maru"/>
              </a:rPr>
              <a:t>参画決定</a:t>
            </a:r>
            <a:endParaRPr sz="1800">
              <a:latin typeface="Kosugi Maru"/>
              <a:ea typeface="Kosugi Maru"/>
              <a:cs typeface="Kosugi Maru"/>
              <a:sym typeface="Kosugi Maru"/>
            </a:endParaRPr>
          </a:p>
        </p:txBody>
      </p:sp>
      <p:sp>
        <p:nvSpPr>
          <p:cNvPr id="172" name="Google Shape;172;p23"/>
          <p:cNvSpPr/>
          <p:nvPr/>
        </p:nvSpPr>
        <p:spPr>
          <a:xfrm>
            <a:off x="7095275" y="1248200"/>
            <a:ext cx="1868700" cy="1944000"/>
          </a:xfrm>
          <a:prstGeom prst="roundRect">
            <a:avLst>
              <a:gd fmla="val 16667" name="adj"/>
            </a:avLst>
          </a:prstGeom>
          <a:solidFill>
            <a:srgbClr val="FFFF00"/>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sz="1300">
                <a:latin typeface="Kosugi Maru"/>
                <a:ea typeface="Kosugi Maru"/>
                <a:cs typeface="Kosugi Maru"/>
                <a:sym typeface="Kosugi Maru"/>
              </a:rPr>
              <a:t>地域仕掛け人市2021は、</a:t>
            </a:r>
            <a:r>
              <a:rPr b="1" lang="ja" sz="1300">
                <a:solidFill>
                  <a:srgbClr val="FF0000"/>
                </a:solidFill>
                <a:latin typeface="Kosugi Maru"/>
                <a:ea typeface="Kosugi Maru"/>
                <a:cs typeface="Kosugi Maru"/>
                <a:sym typeface="Kosugi Maru"/>
              </a:rPr>
              <a:t>紹介制のプログラム</a:t>
            </a:r>
            <a:r>
              <a:rPr b="1" lang="ja" sz="1300">
                <a:latin typeface="Kosugi Maru"/>
                <a:ea typeface="Kosugi Maru"/>
                <a:cs typeface="Kosugi Maru"/>
                <a:sym typeface="Kosugi Maru"/>
              </a:rPr>
              <a:t>です。</a:t>
            </a:r>
            <a:endParaRPr b="1" sz="1300">
              <a:latin typeface="Kosugi Maru"/>
              <a:ea typeface="Kosugi Maru"/>
              <a:cs typeface="Kosugi Maru"/>
              <a:sym typeface="Kosugi Maru"/>
            </a:endParaRPr>
          </a:p>
          <a:p>
            <a:pPr indent="0" lvl="0" marL="0" rtl="0" algn="l">
              <a:spcBef>
                <a:spcPts val="0"/>
              </a:spcBef>
              <a:spcAft>
                <a:spcPts val="0"/>
              </a:spcAft>
              <a:buNone/>
            </a:pPr>
            <a:r>
              <a:rPr b="1" lang="ja" sz="1300">
                <a:latin typeface="Kosugi Maru"/>
                <a:ea typeface="Kosugi Maru"/>
                <a:cs typeface="Kosugi Maru"/>
                <a:sym typeface="Kosugi Maru"/>
              </a:rPr>
              <a:t>紹介が無い団体・個人の申し込みは受け付けいたしません。</a:t>
            </a:r>
            <a:endParaRPr b="1" sz="1300">
              <a:latin typeface="Kosugi Maru"/>
              <a:ea typeface="Kosugi Maru"/>
              <a:cs typeface="Kosugi Maru"/>
              <a:sym typeface="Kosugi Maru"/>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4"/>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参画確定後の実施フロー</a:t>
            </a:r>
            <a:endParaRPr/>
          </a:p>
        </p:txBody>
      </p:sp>
      <p:sp>
        <p:nvSpPr>
          <p:cNvPr id="178" name="Google Shape;178;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cxnSp>
        <p:nvCxnSpPr>
          <p:cNvPr id="179" name="Google Shape;179;p24"/>
          <p:cNvCxnSpPr>
            <a:stCxn id="180" idx="2"/>
            <a:endCxn id="181" idx="0"/>
          </p:cNvCxnSpPr>
          <p:nvPr/>
        </p:nvCxnSpPr>
        <p:spPr>
          <a:xfrm>
            <a:off x="2405225" y="1746225"/>
            <a:ext cx="0" cy="2908200"/>
          </a:xfrm>
          <a:prstGeom prst="straightConnector1">
            <a:avLst/>
          </a:prstGeom>
          <a:noFill/>
          <a:ln cap="flat" cmpd="sng" w="19050">
            <a:solidFill>
              <a:srgbClr val="595959"/>
            </a:solidFill>
            <a:prstDash val="solid"/>
            <a:round/>
            <a:headEnd len="med" w="med" type="none"/>
            <a:tailEnd len="med" w="med" type="triangle"/>
          </a:ln>
        </p:spPr>
      </p:cxnSp>
      <p:sp>
        <p:nvSpPr>
          <p:cNvPr id="182" name="Google Shape;182;p24"/>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sz="1100">
                <a:solidFill>
                  <a:srgbClr val="595959"/>
                </a:solidFill>
              </a:rPr>
              <a:t>‹#›</a:t>
            </a:fld>
            <a:endParaRPr sz="1100">
              <a:solidFill>
                <a:srgbClr val="595959"/>
              </a:solidFill>
            </a:endParaRPr>
          </a:p>
        </p:txBody>
      </p:sp>
      <p:sp>
        <p:nvSpPr>
          <p:cNvPr id="180" name="Google Shape;180;p24"/>
          <p:cNvSpPr/>
          <p:nvPr/>
        </p:nvSpPr>
        <p:spPr>
          <a:xfrm>
            <a:off x="505175" y="1386225"/>
            <a:ext cx="3800100" cy="360000"/>
          </a:xfrm>
          <a:prstGeom prst="roundRect">
            <a:avLst>
              <a:gd fmla="val 16667" name="adj"/>
            </a:avLst>
          </a:prstGeom>
          <a:solidFill>
            <a:srgbClr val="FFF2CC"/>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1100">
                <a:latin typeface="Kosugi Maru"/>
                <a:ea typeface="Kosugi Maru"/>
                <a:cs typeface="Kosugi Maru"/>
                <a:sym typeface="Kosugi Maru"/>
              </a:rPr>
              <a:t>求人情報フォーマットおよび</a:t>
            </a:r>
            <a:br>
              <a:rPr lang="ja" sz="1100">
                <a:latin typeface="Kosugi Maru"/>
                <a:ea typeface="Kosugi Maru"/>
                <a:cs typeface="Kosugi Maru"/>
                <a:sym typeface="Kosugi Maru"/>
              </a:rPr>
            </a:br>
            <a:r>
              <a:rPr lang="ja" sz="1100">
                <a:latin typeface="Kosugi Maru"/>
                <a:ea typeface="Kosugi Maru"/>
                <a:cs typeface="Kosugi Maru"/>
                <a:sym typeface="Kosugi Maru"/>
              </a:rPr>
              <a:t>ブラッシュアップミーティング資料の作成</a:t>
            </a:r>
            <a:endParaRPr sz="1100">
              <a:latin typeface="Kosugi Maru"/>
              <a:ea typeface="Kosugi Maru"/>
              <a:cs typeface="Kosugi Maru"/>
              <a:sym typeface="Kosugi Maru"/>
            </a:endParaRPr>
          </a:p>
        </p:txBody>
      </p:sp>
      <p:sp>
        <p:nvSpPr>
          <p:cNvPr id="183" name="Google Shape;183;p24"/>
          <p:cNvSpPr/>
          <p:nvPr/>
        </p:nvSpPr>
        <p:spPr>
          <a:xfrm>
            <a:off x="505175" y="2050893"/>
            <a:ext cx="3800100" cy="360000"/>
          </a:xfrm>
          <a:prstGeom prst="roundRect">
            <a:avLst>
              <a:gd fmla="val 16667" name="adj"/>
            </a:avLst>
          </a:prstGeom>
          <a:solidFill>
            <a:srgbClr val="FFF2CC"/>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1200">
                <a:latin typeface="Kosugi Maru"/>
                <a:ea typeface="Kosugi Maru"/>
                <a:cs typeface="Kosugi Maru"/>
                <a:sym typeface="Kosugi Maru"/>
              </a:rPr>
              <a:t>ブラッシュアップミーティングへの参加</a:t>
            </a:r>
            <a:endParaRPr sz="1200">
              <a:latin typeface="Kosugi Maru"/>
              <a:ea typeface="Kosugi Maru"/>
              <a:cs typeface="Kosugi Maru"/>
              <a:sym typeface="Kosugi Maru"/>
            </a:endParaRPr>
          </a:p>
        </p:txBody>
      </p:sp>
      <p:sp>
        <p:nvSpPr>
          <p:cNvPr id="184" name="Google Shape;184;p24"/>
          <p:cNvSpPr/>
          <p:nvPr/>
        </p:nvSpPr>
        <p:spPr>
          <a:xfrm>
            <a:off x="505175" y="3401361"/>
            <a:ext cx="3800100" cy="360000"/>
          </a:xfrm>
          <a:prstGeom prst="roundRect">
            <a:avLst>
              <a:gd fmla="val 16667" name="adj"/>
            </a:avLst>
          </a:prstGeom>
          <a:solidFill>
            <a:srgbClr val="FFF2CC"/>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1200">
                <a:latin typeface="Kosugi Maru"/>
                <a:ea typeface="Kosugi Maru"/>
                <a:cs typeface="Kosugi Maru"/>
                <a:sym typeface="Kosugi Maru"/>
              </a:rPr>
              <a:t>求人サイトへの求人記事掲載</a:t>
            </a:r>
            <a:endParaRPr sz="1200">
              <a:latin typeface="Kosugi Maru"/>
              <a:ea typeface="Kosugi Maru"/>
              <a:cs typeface="Kosugi Maru"/>
              <a:sym typeface="Kosugi Maru"/>
            </a:endParaRPr>
          </a:p>
        </p:txBody>
      </p:sp>
      <p:sp>
        <p:nvSpPr>
          <p:cNvPr id="181" name="Google Shape;181;p24"/>
          <p:cNvSpPr/>
          <p:nvPr/>
        </p:nvSpPr>
        <p:spPr>
          <a:xfrm>
            <a:off x="505175" y="4654498"/>
            <a:ext cx="3800100" cy="360000"/>
          </a:xfrm>
          <a:prstGeom prst="roundRect">
            <a:avLst>
              <a:gd fmla="val 16667" name="adj"/>
            </a:avLst>
          </a:prstGeom>
          <a:solidFill>
            <a:srgbClr val="FFF2CC"/>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1200">
                <a:latin typeface="Kosugi Maru"/>
                <a:ea typeface="Kosugi Maru"/>
                <a:cs typeface="Kosugi Maru"/>
                <a:sym typeface="Kosugi Maru"/>
              </a:rPr>
              <a:t>応募がきたら随時面談</a:t>
            </a:r>
            <a:endParaRPr sz="1200">
              <a:latin typeface="Kosugi Maru"/>
              <a:ea typeface="Kosugi Maru"/>
              <a:cs typeface="Kosugi Maru"/>
              <a:sym typeface="Kosugi Maru"/>
            </a:endParaRPr>
          </a:p>
        </p:txBody>
      </p:sp>
      <p:sp>
        <p:nvSpPr>
          <p:cNvPr id="185" name="Google Shape;185;p24"/>
          <p:cNvSpPr/>
          <p:nvPr/>
        </p:nvSpPr>
        <p:spPr>
          <a:xfrm>
            <a:off x="505175" y="4066030"/>
            <a:ext cx="3800100" cy="360000"/>
          </a:xfrm>
          <a:prstGeom prst="roundRect">
            <a:avLst>
              <a:gd fmla="val 16667" name="adj"/>
            </a:avLst>
          </a:prstGeom>
          <a:solidFill>
            <a:srgbClr val="FFF2CC"/>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1200">
                <a:solidFill>
                  <a:schemeClr val="dk1"/>
                </a:solidFill>
                <a:latin typeface="Kosugi Maru"/>
                <a:ea typeface="Kosugi Maru"/>
                <a:cs typeface="Kosugi Maru"/>
                <a:sym typeface="Kosugi Maru"/>
              </a:rPr>
              <a:t>オンライン求人案件説明会の実施　※推奨</a:t>
            </a:r>
            <a:endParaRPr sz="1200">
              <a:latin typeface="Kosugi Maru"/>
              <a:ea typeface="Kosugi Maru"/>
              <a:cs typeface="Kosugi Maru"/>
              <a:sym typeface="Kosugi Maru"/>
            </a:endParaRPr>
          </a:p>
        </p:txBody>
      </p:sp>
      <p:sp>
        <p:nvSpPr>
          <p:cNvPr id="186" name="Google Shape;186;p24"/>
          <p:cNvSpPr/>
          <p:nvPr/>
        </p:nvSpPr>
        <p:spPr>
          <a:xfrm>
            <a:off x="4672288" y="1719950"/>
            <a:ext cx="3800100" cy="360000"/>
          </a:xfrm>
          <a:prstGeom prst="roundRect">
            <a:avLst>
              <a:gd fmla="val 16667" name="adj"/>
            </a:avLst>
          </a:prstGeom>
          <a:solidFill>
            <a:srgbClr val="C9DAF8"/>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ja" sz="1200">
                <a:solidFill>
                  <a:schemeClr val="dk1"/>
                </a:solidFill>
                <a:latin typeface="Kosugi Maru"/>
                <a:ea typeface="Kosugi Maru"/>
                <a:cs typeface="Kosugi Maru"/>
                <a:sym typeface="Kosugi Maru"/>
              </a:rPr>
              <a:t>ブラッシュアップミーティングの調整・開催</a:t>
            </a:r>
            <a:endParaRPr sz="1200">
              <a:latin typeface="Kosugi Maru"/>
              <a:ea typeface="Kosugi Maru"/>
              <a:cs typeface="Kosugi Maru"/>
              <a:sym typeface="Kosugi Maru"/>
            </a:endParaRPr>
          </a:p>
        </p:txBody>
      </p:sp>
      <p:sp>
        <p:nvSpPr>
          <p:cNvPr id="187" name="Google Shape;187;p24"/>
          <p:cNvSpPr/>
          <p:nvPr/>
        </p:nvSpPr>
        <p:spPr>
          <a:xfrm>
            <a:off x="4672300" y="3025475"/>
            <a:ext cx="3800100" cy="360000"/>
          </a:xfrm>
          <a:prstGeom prst="roundRect">
            <a:avLst>
              <a:gd fmla="val 16667" name="adj"/>
            </a:avLst>
          </a:prstGeom>
          <a:solidFill>
            <a:srgbClr val="C9DAF8"/>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1200">
                <a:latin typeface="Kosugi Maru"/>
                <a:ea typeface="Kosugi Maru"/>
                <a:cs typeface="Kosugi Maru"/>
                <a:sym typeface="Kosugi Maru"/>
              </a:rPr>
              <a:t>求人サイトID発行・使用方法のご案内</a:t>
            </a:r>
            <a:endParaRPr sz="1200">
              <a:latin typeface="Kosugi Maru"/>
              <a:ea typeface="Kosugi Maru"/>
              <a:cs typeface="Kosugi Maru"/>
              <a:sym typeface="Kosugi Maru"/>
            </a:endParaRPr>
          </a:p>
        </p:txBody>
      </p:sp>
      <p:sp>
        <p:nvSpPr>
          <p:cNvPr id="188" name="Google Shape;188;p24"/>
          <p:cNvSpPr/>
          <p:nvPr/>
        </p:nvSpPr>
        <p:spPr>
          <a:xfrm>
            <a:off x="4672300" y="3608950"/>
            <a:ext cx="3800100" cy="528900"/>
          </a:xfrm>
          <a:prstGeom prst="roundRect">
            <a:avLst>
              <a:gd fmla="val 16667" name="adj"/>
            </a:avLst>
          </a:prstGeom>
          <a:solidFill>
            <a:srgbClr val="C9DAF8"/>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ja" sz="1200">
                <a:solidFill>
                  <a:schemeClr val="dk1"/>
                </a:solidFill>
                <a:latin typeface="Kosugi Maru"/>
                <a:ea typeface="Kosugi Maru"/>
                <a:cs typeface="Kosugi Maru"/>
                <a:sym typeface="Kosugi Maru"/>
              </a:rPr>
              <a:t>DRIVEキャリア特集ページ作成・広告拡散</a:t>
            </a:r>
            <a:endParaRPr sz="1200">
              <a:solidFill>
                <a:schemeClr val="dk1"/>
              </a:solidFill>
              <a:latin typeface="Kosugi Maru"/>
              <a:ea typeface="Kosugi Maru"/>
              <a:cs typeface="Kosugi Maru"/>
              <a:sym typeface="Kosugi Maru"/>
            </a:endParaRPr>
          </a:p>
          <a:p>
            <a:pPr indent="0" lvl="0" marL="0" rtl="0" algn="ctr">
              <a:spcBef>
                <a:spcPts val="0"/>
              </a:spcBef>
              <a:spcAft>
                <a:spcPts val="0"/>
              </a:spcAft>
              <a:buClr>
                <a:schemeClr val="dk1"/>
              </a:buClr>
              <a:buSzPts val="1100"/>
              <a:buFont typeface="Arial"/>
              <a:buNone/>
            </a:pPr>
            <a:r>
              <a:rPr lang="ja" sz="1200">
                <a:solidFill>
                  <a:schemeClr val="dk1"/>
                </a:solidFill>
                <a:latin typeface="Kosugi Maru"/>
                <a:ea typeface="Kosugi Maru"/>
                <a:cs typeface="Kosugi Maru"/>
                <a:sym typeface="Kosugi Maru"/>
              </a:rPr>
              <a:t>オンライン求人案件説明会の参加者募集サポート</a:t>
            </a:r>
            <a:endParaRPr sz="1200">
              <a:solidFill>
                <a:schemeClr val="dk1"/>
              </a:solidFill>
              <a:latin typeface="Kosugi Maru"/>
              <a:ea typeface="Kosugi Maru"/>
              <a:cs typeface="Kosugi Maru"/>
              <a:sym typeface="Kosugi Maru"/>
            </a:endParaRPr>
          </a:p>
        </p:txBody>
      </p:sp>
      <p:sp>
        <p:nvSpPr>
          <p:cNvPr id="189" name="Google Shape;189;p24"/>
          <p:cNvSpPr txBox="1"/>
          <p:nvPr/>
        </p:nvSpPr>
        <p:spPr>
          <a:xfrm>
            <a:off x="1147775" y="949413"/>
            <a:ext cx="2514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ja">
                <a:latin typeface="Kosugi Maru"/>
                <a:ea typeface="Kosugi Maru"/>
                <a:cs typeface="Kosugi Maru"/>
                <a:sym typeface="Kosugi Maru"/>
              </a:rPr>
              <a:t>【参画団体が実施すること】</a:t>
            </a:r>
            <a:endParaRPr b="1">
              <a:latin typeface="Kosugi Maru"/>
              <a:ea typeface="Kosugi Maru"/>
              <a:cs typeface="Kosugi Maru"/>
              <a:sym typeface="Kosugi Maru"/>
            </a:endParaRPr>
          </a:p>
        </p:txBody>
      </p:sp>
      <p:sp>
        <p:nvSpPr>
          <p:cNvPr id="190" name="Google Shape;190;p24"/>
          <p:cNvSpPr txBox="1"/>
          <p:nvPr/>
        </p:nvSpPr>
        <p:spPr>
          <a:xfrm>
            <a:off x="5491175" y="949413"/>
            <a:ext cx="2514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ja">
                <a:latin typeface="Kosugi Maru"/>
                <a:ea typeface="Kosugi Maru"/>
                <a:cs typeface="Kosugi Maru"/>
                <a:sym typeface="Kosugi Maru"/>
              </a:rPr>
              <a:t>【</a:t>
            </a:r>
            <a:r>
              <a:rPr b="1" lang="ja">
                <a:latin typeface="Kosugi Maru"/>
                <a:ea typeface="Kosugi Maru"/>
                <a:cs typeface="Kosugi Maru"/>
                <a:sym typeface="Kosugi Maru"/>
              </a:rPr>
              <a:t>事務局が実施すること</a:t>
            </a:r>
            <a:r>
              <a:rPr b="1" lang="ja">
                <a:latin typeface="Kosugi Maru"/>
                <a:ea typeface="Kosugi Maru"/>
                <a:cs typeface="Kosugi Maru"/>
                <a:sym typeface="Kosugi Maru"/>
              </a:rPr>
              <a:t>】</a:t>
            </a:r>
            <a:endParaRPr b="1">
              <a:latin typeface="Kosugi Maru"/>
              <a:ea typeface="Kosugi Maru"/>
              <a:cs typeface="Kosugi Maru"/>
              <a:sym typeface="Kosugi Maru"/>
            </a:endParaRPr>
          </a:p>
        </p:txBody>
      </p:sp>
      <p:cxnSp>
        <p:nvCxnSpPr>
          <p:cNvPr id="191" name="Google Shape;191;p24"/>
          <p:cNvCxnSpPr>
            <a:stCxn id="187" idx="1"/>
          </p:cNvCxnSpPr>
          <p:nvPr/>
        </p:nvCxnSpPr>
        <p:spPr>
          <a:xfrm rot="10800000">
            <a:off x="2410000" y="3205475"/>
            <a:ext cx="2262300" cy="0"/>
          </a:xfrm>
          <a:prstGeom prst="straightConnector1">
            <a:avLst/>
          </a:prstGeom>
          <a:noFill/>
          <a:ln cap="flat" cmpd="sng" w="19050">
            <a:solidFill>
              <a:srgbClr val="595959"/>
            </a:solidFill>
            <a:prstDash val="solid"/>
            <a:round/>
            <a:headEnd len="med" w="med" type="none"/>
            <a:tailEnd len="med" w="med" type="triangle"/>
          </a:ln>
        </p:spPr>
      </p:cxnSp>
      <p:cxnSp>
        <p:nvCxnSpPr>
          <p:cNvPr id="192" name="Google Shape;192;p24"/>
          <p:cNvCxnSpPr>
            <a:stCxn id="188" idx="1"/>
          </p:cNvCxnSpPr>
          <p:nvPr/>
        </p:nvCxnSpPr>
        <p:spPr>
          <a:xfrm flipH="1">
            <a:off x="2411800" y="3873400"/>
            <a:ext cx="2260500" cy="7800"/>
          </a:xfrm>
          <a:prstGeom prst="straightConnector1">
            <a:avLst/>
          </a:prstGeom>
          <a:noFill/>
          <a:ln cap="flat" cmpd="sng" w="19050">
            <a:solidFill>
              <a:srgbClr val="595959"/>
            </a:solidFill>
            <a:prstDash val="solid"/>
            <a:round/>
            <a:headEnd len="med" w="med" type="none"/>
            <a:tailEnd len="med" w="med" type="triangle"/>
          </a:ln>
        </p:spPr>
      </p:cxnSp>
      <p:cxnSp>
        <p:nvCxnSpPr>
          <p:cNvPr id="193" name="Google Shape;193;p24"/>
          <p:cNvCxnSpPr>
            <a:stCxn id="186" idx="1"/>
          </p:cNvCxnSpPr>
          <p:nvPr/>
        </p:nvCxnSpPr>
        <p:spPr>
          <a:xfrm rot="10800000">
            <a:off x="2425588" y="1899950"/>
            <a:ext cx="2246700" cy="0"/>
          </a:xfrm>
          <a:prstGeom prst="straightConnector1">
            <a:avLst/>
          </a:prstGeom>
          <a:noFill/>
          <a:ln cap="flat" cmpd="sng" w="19050">
            <a:solidFill>
              <a:srgbClr val="595959"/>
            </a:solidFill>
            <a:prstDash val="solid"/>
            <a:round/>
            <a:headEnd len="med" w="med" type="none"/>
            <a:tailEnd len="med" w="med" type="triangle"/>
          </a:ln>
        </p:spPr>
      </p:cxnSp>
      <p:sp>
        <p:nvSpPr>
          <p:cNvPr id="194" name="Google Shape;194;p24"/>
          <p:cNvSpPr/>
          <p:nvPr/>
        </p:nvSpPr>
        <p:spPr>
          <a:xfrm>
            <a:off x="505025" y="2706006"/>
            <a:ext cx="3800100" cy="360000"/>
          </a:xfrm>
          <a:prstGeom prst="roundRect">
            <a:avLst>
              <a:gd fmla="val 16667" name="adj"/>
            </a:avLst>
          </a:prstGeom>
          <a:solidFill>
            <a:srgbClr val="FFF2CC"/>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1200">
                <a:solidFill>
                  <a:schemeClr val="dk1"/>
                </a:solidFill>
                <a:latin typeface="Kosugi Maru"/>
                <a:ea typeface="Kosugi Maru"/>
                <a:cs typeface="Kosugi Maru"/>
                <a:sym typeface="Kosugi Maru"/>
              </a:rPr>
              <a:t>求人サイト</a:t>
            </a:r>
            <a:r>
              <a:rPr lang="ja" sz="1200">
                <a:solidFill>
                  <a:schemeClr val="dk1"/>
                </a:solidFill>
                <a:latin typeface="Kosugi Maru"/>
                <a:ea typeface="Kosugi Maru"/>
                <a:cs typeface="Kosugi Maru"/>
                <a:sym typeface="Kosugi Maru"/>
              </a:rPr>
              <a:t>申し込みフォーマット記載</a:t>
            </a:r>
            <a:endParaRPr sz="1200">
              <a:latin typeface="Kosugi Maru"/>
              <a:ea typeface="Kosugi Maru"/>
              <a:cs typeface="Kosugi Maru"/>
              <a:sym typeface="Kosugi Maru"/>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5"/>
          <p:cNvSpPr txBox="1"/>
          <p:nvPr>
            <p:ph idx="4294967295" type="body"/>
          </p:nvPr>
        </p:nvSpPr>
        <p:spPr>
          <a:xfrm>
            <a:off x="311700" y="1017725"/>
            <a:ext cx="8520600" cy="38460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ja" sz="2800">
                <a:solidFill>
                  <a:schemeClr val="dk1"/>
                </a:solidFill>
                <a:latin typeface="Kosugi Maru"/>
                <a:ea typeface="Kosugi Maru"/>
                <a:cs typeface="Kosugi Maru"/>
                <a:sym typeface="Kosugi Maru"/>
              </a:rPr>
              <a:t>詳細内容</a:t>
            </a:r>
            <a:endParaRPr b="1" sz="1400">
              <a:latin typeface="Kosugi Maru"/>
              <a:ea typeface="Kosugi Maru"/>
              <a:cs typeface="Kosugi Maru"/>
              <a:sym typeface="Kosugi Maru"/>
            </a:endParaRPr>
          </a:p>
          <a:p>
            <a:pPr indent="0" lvl="0" marL="457200" rtl="0" algn="l">
              <a:spcBef>
                <a:spcPts val="0"/>
              </a:spcBef>
              <a:spcAft>
                <a:spcPts val="1600"/>
              </a:spcAft>
              <a:buNone/>
            </a:pPr>
            <a:r>
              <a:t/>
            </a:r>
            <a:endParaRPr sz="1400"/>
          </a:p>
        </p:txBody>
      </p:sp>
      <p:sp>
        <p:nvSpPr>
          <p:cNvPr id="200" name="Google Shape;200;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6"/>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1.</a:t>
            </a:r>
            <a:r>
              <a:rPr lang="ja"/>
              <a:t>求人内容のブラッシュアップ機会の設定</a:t>
            </a:r>
            <a:endParaRPr/>
          </a:p>
        </p:txBody>
      </p:sp>
      <p:sp>
        <p:nvSpPr>
          <p:cNvPr id="206" name="Google Shape;206;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07" name="Google Shape;207;p26"/>
          <p:cNvSpPr txBox="1"/>
          <p:nvPr>
            <p:ph idx="1" type="body"/>
          </p:nvPr>
        </p:nvSpPr>
        <p:spPr>
          <a:xfrm>
            <a:off x="311700" y="954000"/>
            <a:ext cx="8520600" cy="3846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ja" sz="1500"/>
              <a:t>趣旨</a:t>
            </a:r>
            <a:endParaRPr sz="1500"/>
          </a:p>
          <a:p>
            <a:pPr indent="-323850" lvl="1" marL="914400" rtl="0" algn="l">
              <a:spcBef>
                <a:spcPts val="0"/>
              </a:spcBef>
              <a:spcAft>
                <a:spcPts val="0"/>
              </a:spcAft>
              <a:buSzPts val="1500"/>
              <a:buChar char="○"/>
            </a:pPr>
            <a:r>
              <a:rPr lang="ja" sz="1500"/>
              <a:t>メンターによるブラッシュアップを体感・経験頂き、コーディネーター自身が求人内容を磨くことができるようになることです。</a:t>
            </a:r>
            <a:endParaRPr sz="1500"/>
          </a:p>
          <a:p>
            <a:pPr indent="-323850" lvl="0" marL="457200" rtl="0" algn="l">
              <a:spcBef>
                <a:spcPts val="0"/>
              </a:spcBef>
              <a:spcAft>
                <a:spcPts val="0"/>
              </a:spcAft>
              <a:buSzPts val="1500"/>
              <a:buChar char="●"/>
            </a:pPr>
            <a:r>
              <a:rPr lang="ja" sz="1500"/>
              <a:t>概要</a:t>
            </a:r>
            <a:endParaRPr sz="1500"/>
          </a:p>
          <a:p>
            <a:pPr indent="-323850" lvl="1" marL="914400" rtl="0" algn="l">
              <a:spcBef>
                <a:spcPts val="0"/>
              </a:spcBef>
              <a:spcAft>
                <a:spcPts val="0"/>
              </a:spcAft>
              <a:buSzPts val="1500"/>
              <a:buChar char="○"/>
            </a:pPr>
            <a:r>
              <a:rPr lang="ja" sz="1500"/>
              <a:t>事前にご記入頂いた求人情報フォーマットおよびブラッシュアップミーティング資料を元に、</a:t>
            </a:r>
            <a:r>
              <a:rPr lang="ja" sz="1500"/>
              <a:t>メンターによるブラッシュアップミーティングをオンラインにて実施いたします。</a:t>
            </a:r>
            <a:endParaRPr sz="1500"/>
          </a:p>
          <a:p>
            <a:pPr indent="-323850" lvl="1" marL="914400" rtl="0" algn="l">
              <a:spcBef>
                <a:spcPts val="0"/>
              </a:spcBef>
              <a:spcAft>
                <a:spcPts val="0"/>
              </a:spcAft>
              <a:buSzPts val="1500"/>
              <a:buChar char="○"/>
            </a:pPr>
            <a:r>
              <a:rPr lang="ja" sz="1500"/>
              <a:t>ブラッシュアップの対象となるのは、1社のみです。</a:t>
            </a:r>
            <a:endParaRPr sz="1500"/>
          </a:p>
          <a:p>
            <a:pPr indent="-323850" lvl="1" marL="914400" rtl="0" algn="l">
              <a:spcBef>
                <a:spcPts val="0"/>
              </a:spcBef>
              <a:spcAft>
                <a:spcPts val="0"/>
              </a:spcAft>
              <a:buSzPts val="1500"/>
              <a:buChar char="○"/>
            </a:pPr>
            <a:r>
              <a:rPr lang="ja" sz="1600">
                <a:solidFill>
                  <a:srgbClr val="FF0000"/>
                </a:solidFill>
              </a:rPr>
              <a:t>採用担当責任者とコーディネーターの両者の参加が必須</a:t>
            </a:r>
            <a:r>
              <a:rPr lang="ja" sz="1500"/>
              <a:t>です。</a:t>
            </a:r>
            <a:endParaRPr sz="1500"/>
          </a:p>
          <a:p>
            <a:pPr indent="-323850" lvl="1" marL="914400" rtl="0" algn="l">
              <a:spcBef>
                <a:spcPts val="0"/>
              </a:spcBef>
              <a:spcAft>
                <a:spcPts val="0"/>
              </a:spcAft>
              <a:buSzPts val="1500"/>
              <a:buChar char="○"/>
            </a:pPr>
            <a:r>
              <a:rPr lang="ja" sz="1500"/>
              <a:t>他団体のブラッシュアップの日程は全団体に共有し、オブザーブ可能にします。</a:t>
            </a:r>
            <a:endParaRPr sz="1500"/>
          </a:p>
          <a:p>
            <a:pPr indent="-323850" lvl="0" marL="457200" rtl="0" algn="l">
              <a:spcBef>
                <a:spcPts val="0"/>
              </a:spcBef>
              <a:spcAft>
                <a:spcPts val="0"/>
              </a:spcAft>
              <a:buSzPts val="1500"/>
              <a:buChar char="●"/>
            </a:pPr>
            <a:r>
              <a:rPr lang="ja" sz="1500"/>
              <a:t>回数</a:t>
            </a:r>
            <a:endParaRPr sz="1500"/>
          </a:p>
          <a:p>
            <a:pPr indent="-323850" lvl="1" marL="914400" rtl="0" algn="l">
              <a:spcBef>
                <a:spcPts val="0"/>
              </a:spcBef>
              <a:spcAft>
                <a:spcPts val="0"/>
              </a:spcAft>
              <a:buSzPts val="1500"/>
              <a:buChar char="○"/>
            </a:pPr>
            <a:r>
              <a:rPr lang="ja" sz="1500"/>
              <a:t>原則、1団体1回です</a:t>
            </a:r>
            <a:endParaRPr sz="1500"/>
          </a:p>
          <a:p>
            <a:pPr indent="-323850" lvl="1" marL="914400" rtl="0" algn="l">
              <a:spcBef>
                <a:spcPts val="0"/>
              </a:spcBef>
              <a:spcAft>
                <a:spcPts val="0"/>
              </a:spcAft>
              <a:buSzPts val="1500"/>
              <a:buChar char="○"/>
            </a:pPr>
            <a:r>
              <a:rPr lang="ja" sz="1500" u="sng"/>
              <a:t>ただし先着10団体に限り、2社目のブラッシュアップを受けることが可能です。</a:t>
            </a:r>
            <a:endParaRPr sz="1500" u="sng"/>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7"/>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1.求人内容のブラッシュアップ機会の設定</a:t>
            </a:r>
            <a:endParaRPr/>
          </a:p>
        </p:txBody>
      </p:sp>
      <p:sp>
        <p:nvSpPr>
          <p:cNvPr id="213" name="Google Shape;21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14" name="Google Shape;214;p27"/>
          <p:cNvSpPr txBox="1"/>
          <p:nvPr>
            <p:ph idx="1" type="body"/>
          </p:nvPr>
        </p:nvSpPr>
        <p:spPr>
          <a:xfrm>
            <a:off x="311700" y="1363825"/>
            <a:ext cx="8520600" cy="3299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ja" sz="1500"/>
              <a:t>日程：メンターが確定次第、個別で調整いたします。</a:t>
            </a:r>
            <a:endParaRPr sz="1500"/>
          </a:p>
          <a:p>
            <a:pPr indent="-323850" lvl="0" marL="457200" rtl="0" algn="l">
              <a:spcBef>
                <a:spcPts val="0"/>
              </a:spcBef>
              <a:spcAft>
                <a:spcPts val="0"/>
              </a:spcAft>
              <a:buSzPts val="1500"/>
              <a:buChar char="●"/>
            </a:pPr>
            <a:r>
              <a:rPr lang="ja" sz="1500"/>
              <a:t>時間：6</a:t>
            </a:r>
            <a:r>
              <a:rPr lang="ja" sz="1500"/>
              <a:t>0分</a:t>
            </a:r>
            <a:endParaRPr sz="1500"/>
          </a:p>
          <a:p>
            <a:pPr indent="-323850" lvl="0" marL="457200" rtl="0" algn="l">
              <a:spcBef>
                <a:spcPts val="0"/>
              </a:spcBef>
              <a:spcAft>
                <a:spcPts val="0"/>
              </a:spcAft>
              <a:buSzPts val="1500"/>
              <a:buChar char="●"/>
            </a:pPr>
            <a:r>
              <a:rPr lang="ja" sz="1500"/>
              <a:t>形式：オンラインミーティングツール（zoom）にて開催</a:t>
            </a:r>
            <a:endParaRPr sz="1500"/>
          </a:p>
          <a:p>
            <a:pPr indent="-323850" lvl="0" marL="457200" rtl="0" algn="l">
              <a:spcBef>
                <a:spcPts val="0"/>
              </a:spcBef>
              <a:spcAft>
                <a:spcPts val="0"/>
              </a:spcAft>
              <a:buSzPts val="1500"/>
              <a:buChar char="●"/>
            </a:pPr>
            <a:r>
              <a:rPr lang="ja" sz="1500"/>
              <a:t>内容：※変更の場合がございます。</a:t>
            </a:r>
            <a:endParaRPr sz="1500"/>
          </a:p>
          <a:p>
            <a:pPr indent="-323850" lvl="1" marL="914400" rtl="0" algn="l">
              <a:spcBef>
                <a:spcPts val="0"/>
              </a:spcBef>
              <a:spcAft>
                <a:spcPts val="0"/>
              </a:spcAft>
              <a:buSzPts val="1500"/>
              <a:buChar char="○"/>
            </a:pPr>
            <a:r>
              <a:rPr lang="ja" sz="1500"/>
              <a:t>挨拶・メンター自己紹介：5分</a:t>
            </a:r>
            <a:endParaRPr sz="1500"/>
          </a:p>
          <a:p>
            <a:pPr indent="-323850" lvl="1" marL="914400" rtl="0" algn="l">
              <a:spcBef>
                <a:spcPts val="0"/>
              </a:spcBef>
              <a:spcAft>
                <a:spcPts val="0"/>
              </a:spcAft>
              <a:buSzPts val="1500"/>
              <a:buChar char="○"/>
            </a:pPr>
            <a:r>
              <a:rPr lang="ja" sz="1500"/>
              <a:t>仕掛け人（担当者）から地域紹介と求人内容の紹介：5分</a:t>
            </a:r>
            <a:endParaRPr sz="1500"/>
          </a:p>
          <a:p>
            <a:pPr indent="-323850" lvl="1" marL="914400" rtl="0" algn="l">
              <a:spcBef>
                <a:spcPts val="0"/>
              </a:spcBef>
              <a:spcAft>
                <a:spcPts val="0"/>
              </a:spcAft>
              <a:buSzPts val="1500"/>
              <a:buChar char="○"/>
            </a:pPr>
            <a:r>
              <a:rPr lang="ja" sz="1500"/>
              <a:t>メンターからのフィードバック：45分</a:t>
            </a:r>
            <a:endParaRPr sz="1500"/>
          </a:p>
          <a:p>
            <a:pPr indent="-323850" lvl="1" marL="914400" rtl="0" algn="l">
              <a:spcBef>
                <a:spcPts val="0"/>
              </a:spcBef>
              <a:spcAft>
                <a:spcPts val="0"/>
              </a:spcAft>
              <a:buSzPts val="1500"/>
              <a:buChar char="○"/>
            </a:pPr>
            <a:r>
              <a:rPr lang="ja" sz="1500"/>
              <a:t>まとめ：仕掛け人（担当者）が今後のアクション等を発表：5分</a:t>
            </a:r>
            <a:endParaRPr sz="1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8"/>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2.</a:t>
            </a:r>
            <a:r>
              <a:rPr lang="ja"/>
              <a:t>求人募集媒体</a:t>
            </a:r>
            <a:r>
              <a:rPr lang="ja"/>
              <a:t>への記事掲載</a:t>
            </a:r>
            <a:endParaRPr/>
          </a:p>
        </p:txBody>
      </p:sp>
      <p:sp>
        <p:nvSpPr>
          <p:cNvPr id="220" name="Google Shape;220;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21" name="Google Shape;221;p28"/>
          <p:cNvSpPr txBox="1"/>
          <p:nvPr>
            <p:ph idx="1" type="body"/>
          </p:nvPr>
        </p:nvSpPr>
        <p:spPr>
          <a:xfrm>
            <a:off x="311700" y="1017725"/>
            <a:ext cx="8520600" cy="2643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ja" sz="1400"/>
              <a:t>案件</a:t>
            </a:r>
            <a:r>
              <a:rPr lang="ja" sz="1400"/>
              <a:t>掲載数：最大5案件</a:t>
            </a:r>
            <a:endParaRPr sz="1400"/>
          </a:p>
          <a:p>
            <a:pPr indent="-317500" lvl="1" marL="914400" rtl="0" algn="l">
              <a:spcBef>
                <a:spcPts val="0"/>
              </a:spcBef>
              <a:spcAft>
                <a:spcPts val="0"/>
              </a:spcAft>
              <a:buSzPts val="1400"/>
              <a:buChar char="○"/>
            </a:pPr>
            <a:r>
              <a:rPr lang="ja"/>
              <a:t>１参画団体につき、５件の求人案件を掲載可能です。</a:t>
            </a:r>
            <a:endParaRPr/>
          </a:p>
          <a:p>
            <a:pPr indent="-317500" lvl="1" marL="914400" rtl="0" algn="l">
              <a:spcBef>
                <a:spcPts val="0"/>
              </a:spcBef>
              <a:spcAft>
                <a:spcPts val="0"/>
              </a:spcAft>
              <a:buSzPts val="1400"/>
              <a:buChar char="○"/>
            </a:pPr>
            <a:r>
              <a:rPr lang="ja"/>
              <a:t>以下のようなケースが可能です</a:t>
            </a:r>
            <a:endParaRPr/>
          </a:p>
          <a:p>
            <a:pPr indent="-317500" lvl="2" marL="1371600" rtl="0" algn="l">
              <a:spcBef>
                <a:spcPts val="0"/>
              </a:spcBef>
              <a:spcAft>
                <a:spcPts val="0"/>
              </a:spcAft>
              <a:buSzPts val="1400"/>
              <a:buChar char="■"/>
            </a:pPr>
            <a:r>
              <a:rPr lang="ja"/>
              <a:t>A社で5つの求人</a:t>
            </a:r>
            <a:endParaRPr/>
          </a:p>
          <a:p>
            <a:pPr indent="-317500" lvl="2" marL="1371600" rtl="0" algn="l">
              <a:spcBef>
                <a:spcPts val="0"/>
              </a:spcBef>
              <a:spcAft>
                <a:spcPts val="0"/>
              </a:spcAft>
              <a:buSzPts val="1400"/>
              <a:buChar char="■"/>
            </a:pPr>
            <a:r>
              <a:rPr lang="ja"/>
              <a:t>A社で3求人、B社で2求人</a:t>
            </a:r>
            <a:endParaRPr/>
          </a:p>
          <a:p>
            <a:pPr indent="-317500" lvl="2" marL="1371600" rtl="0" algn="l">
              <a:spcBef>
                <a:spcPts val="0"/>
              </a:spcBef>
              <a:spcAft>
                <a:spcPts val="0"/>
              </a:spcAft>
              <a:buSzPts val="1400"/>
              <a:buChar char="■"/>
            </a:pPr>
            <a:r>
              <a:rPr lang="ja"/>
              <a:t>A、B、C、D、E社で1求人ずつ</a:t>
            </a:r>
            <a:endParaRPr sz="1400"/>
          </a:p>
          <a:p>
            <a:pPr indent="-317500" lvl="0" marL="457200" rtl="0" algn="l">
              <a:spcBef>
                <a:spcPts val="0"/>
              </a:spcBef>
              <a:spcAft>
                <a:spcPts val="0"/>
              </a:spcAft>
              <a:buSzPts val="1400"/>
              <a:buChar char="●"/>
            </a:pPr>
            <a:r>
              <a:rPr lang="ja" sz="1400"/>
              <a:t>期間：</a:t>
            </a:r>
            <a:r>
              <a:rPr lang="ja" sz="1400"/>
              <a:t>参画確定後</a:t>
            </a:r>
            <a:r>
              <a:rPr lang="ja" sz="1400"/>
              <a:t>～2022年3月末日まで</a:t>
            </a:r>
            <a:br>
              <a:rPr lang="ja" sz="1400"/>
            </a:br>
            <a:endParaRPr sz="1400"/>
          </a:p>
          <a:p>
            <a:pPr indent="-317500" lvl="0" marL="457200" rtl="0" algn="l">
              <a:spcBef>
                <a:spcPts val="0"/>
              </a:spcBef>
              <a:spcAft>
                <a:spcPts val="0"/>
              </a:spcAft>
              <a:buSzPts val="1400"/>
              <a:buChar char="●"/>
            </a:pPr>
            <a:r>
              <a:rPr lang="ja" sz="1400"/>
              <a:t>社員/地域おこし協力隊等（転職）の募集</a:t>
            </a:r>
            <a:endParaRPr sz="1400"/>
          </a:p>
          <a:p>
            <a:pPr indent="-317500" lvl="1" marL="914400" rtl="0" algn="l">
              <a:spcBef>
                <a:spcPts val="0"/>
              </a:spcBef>
              <a:spcAft>
                <a:spcPts val="0"/>
              </a:spcAft>
              <a:buSzPts val="1400"/>
              <a:buChar char="○"/>
            </a:pPr>
            <a:r>
              <a:rPr lang="ja"/>
              <a:t>求人募集媒体「</a:t>
            </a:r>
            <a:r>
              <a:rPr b="1" lang="ja" u="sng">
                <a:solidFill>
                  <a:schemeClr val="hlink"/>
                </a:solidFill>
                <a:hlinkClick r:id="rId3"/>
              </a:rPr>
              <a:t>DRIVEキャリア</a:t>
            </a:r>
            <a:r>
              <a:rPr lang="ja"/>
              <a:t>」</a:t>
            </a:r>
            <a:r>
              <a:rPr lang="ja">
                <a:solidFill>
                  <a:schemeClr val="dk1"/>
                </a:solidFill>
                <a:latin typeface="Arial"/>
                <a:ea typeface="Arial"/>
                <a:cs typeface="Arial"/>
                <a:sym typeface="Arial"/>
              </a:rPr>
              <a:t>https://drive.media/career　</a:t>
            </a:r>
            <a:r>
              <a:rPr lang="ja"/>
              <a:t>への掲載</a:t>
            </a:r>
            <a:endParaRPr/>
          </a:p>
          <a:p>
            <a:pPr indent="-317500" lvl="2" marL="1371600" rtl="0" algn="l">
              <a:spcBef>
                <a:spcPts val="0"/>
              </a:spcBef>
              <a:spcAft>
                <a:spcPts val="0"/>
              </a:spcAft>
              <a:buSzPts val="1400"/>
              <a:buChar char="■"/>
            </a:pPr>
            <a:r>
              <a:rPr lang="ja"/>
              <a:t>掲載可能な求人はDRIVEキャリアの掲載基準に準じます。</a:t>
            </a:r>
            <a:endParaRPr/>
          </a:p>
          <a:p>
            <a:pPr indent="-317500" lvl="0" marL="457200" rtl="0" algn="l">
              <a:spcBef>
                <a:spcPts val="0"/>
              </a:spcBef>
              <a:spcAft>
                <a:spcPts val="0"/>
              </a:spcAft>
              <a:buSzPts val="1400"/>
              <a:buChar char="●"/>
            </a:pPr>
            <a:r>
              <a:rPr lang="ja" sz="1400"/>
              <a:t>副業・兼業（業務委託）の募集</a:t>
            </a:r>
            <a:endParaRPr sz="1400"/>
          </a:p>
          <a:p>
            <a:pPr indent="-317500" lvl="1" marL="914400" rtl="0" algn="l">
              <a:spcBef>
                <a:spcPts val="0"/>
              </a:spcBef>
              <a:spcAft>
                <a:spcPts val="0"/>
              </a:spcAft>
              <a:buSzPts val="1400"/>
              <a:buChar char="○"/>
            </a:pPr>
            <a:r>
              <a:rPr lang="ja"/>
              <a:t>YOSOMON！に掲載</a:t>
            </a:r>
            <a:endParaRPr/>
          </a:p>
          <a:p>
            <a:pPr indent="-317500" lvl="0" marL="457200" rtl="0" algn="l">
              <a:spcBef>
                <a:spcPts val="0"/>
              </a:spcBef>
              <a:spcAft>
                <a:spcPts val="0"/>
              </a:spcAft>
              <a:buSzPts val="1400"/>
              <a:buChar char="●"/>
            </a:pPr>
            <a:r>
              <a:rPr lang="ja" sz="1400"/>
              <a:t>学生インターンの募集</a:t>
            </a:r>
            <a:endParaRPr sz="1400"/>
          </a:p>
          <a:p>
            <a:pPr indent="-317500" lvl="1" marL="914400" rtl="0" algn="l">
              <a:spcBef>
                <a:spcPts val="0"/>
              </a:spcBef>
              <a:spcAft>
                <a:spcPts val="0"/>
              </a:spcAft>
              <a:buSzPts val="1400"/>
              <a:buChar char="○"/>
            </a:pPr>
            <a:r>
              <a:rPr lang="ja"/>
              <a:t>別途ご相談ください</a:t>
            </a:r>
            <a:endParaRPr/>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457200" rtl="0" algn="l">
              <a:spcBef>
                <a:spcPts val="1600"/>
              </a:spcBef>
              <a:spcAft>
                <a:spcPts val="1600"/>
              </a:spcAft>
              <a:buNone/>
            </a:pPr>
            <a:r>
              <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9"/>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3</a:t>
            </a:r>
            <a:r>
              <a:rPr lang="ja"/>
              <a:t>.</a:t>
            </a:r>
            <a:r>
              <a:rPr lang="ja"/>
              <a:t>求人募集媒体での特集掲載</a:t>
            </a:r>
            <a:endParaRPr/>
          </a:p>
          <a:p>
            <a:pPr indent="0" lvl="0" marL="0" rtl="0" algn="l">
              <a:spcBef>
                <a:spcPts val="0"/>
              </a:spcBef>
              <a:spcAft>
                <a:spcPts val="0"/>
              </a:spcAft>
              <a:buNone/>
            </a:pPr>
            <a:r>
              <a:t/>
            </a:r>
            <a:endParaRPr/>
          </a:p>
        </p:txBody>
      </p:sp>
      <p:sp>
        <p:nvSpPr>
          <p:cNvPr id="227" name="Google Shape;227;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28" name="Google Shape;228;p29"/>
          <p:cNvSpPr txBox="1"/>
          <p:nvPr>
            <p:ph idx="1" type="body"/>
          </p:nvPr>
        </p:nvSpPr>
        <p:spPr>
          <a:xfrm>
            <a:off x="311700" y="1017725"/>
            <a:ext cx="8520600" cy="3846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ja" sz="1600"/>
              <a:t>DRIVEキャリアに掲載をした求人を対象に、「日本全国！</a:t>
            </a:r>
            <a:r>
              <a:rPr lang="ja" sz="1600"/>
              <a:t>地域仕掛け人市」特集を</a:t>
            </a:r>
            <a:r>
              <a:rPr lang="ja" sz="1600"/>
              <a:t>組みます。</a:t>
            </a:r>
            <a:endParaRPr sz="1600"/>
          </a:p>
          <a:p>
            <a:pPr indent="-330200" lvl="1" marL="914400" rtl="0" algn="l">
              <a:spcBef>
                <a:spcPts val="0"/>
              </a:spcBef>
              <a:spcAft>
                <a:spcPts val="0"/>
              </a:spcAft>
              <a:buSzPts val="1600"/>
              <a:buChar char="○"/>
            </a:pPr>
            <a:r>
              <a:rPr lang="ja" sz="1600"/>
              <a:t>サイト内で特集ページ掲載を予定しています</a:t>
            </a:r>
            <a:endParaRPr sz="1600"/>
          </a:p>
          <a:p>
            <a:pPr indent="-330200" lvl="1" marL="914400" rtl="0" algn="l">
              <a:spcBef>
                <a:spcPts val="0"/>
              </a:spcBef>
              <a:spcAft>
                <a:spcPts val="0"/>
              </a:spcAft>
              <a:buSzPts val="1600"/>
              <a:buChar char="○"/>
            </a:pPr>
            <a:r>
              <a:rPr lang="ja" sz="1600"/>
              <a:t>「ブラッシュアップミーティングを受けた求人」を対象とします</a:t>
            </a:r>
            <a:endParaRPr sz="1600"/>
          </a:p>
        </p:txBody>
      </p:sp>
      <p:pic>
        <p:nvPicPr>
          <p:cNvPr id="229" name="Google Shape;229;p29"/>
          <p:cNvPicPr preferRelativeResize="0"/>
          <p:nvPr/>
        </p:nvPicPr>
        <p:blipFill>
          <a:blip r:embed="rId3">
            <a:alphaModFix/>
          </a:blip>
          <a:stretch>
            <a:fillRect/>
          </a:stretch>
        </p:blipFill>
        <p:spPr>
          <a:xfrm>
            <a:off x="1881146" y="2610850"/>
            <a:ext cx="4778652" cy="2445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0"/>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4</a:t>
            </a:r>
            <a:r>
              <a:rPr lang="ja"/>
              <a:t>.</a:t>
            </a:r>
            <a:r>
              <a:rPr lang="ja"/>
              <a:t>特集ページの拡散</a:t>
            </a:r>
            <a:endParaRPr/>
          </a:p>
        </p:txBody>
      </p:sp>
      <p:sp>
        <p:nvSpPr>
          <p:cNvPr id="235" name="Google Shape;235;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36" name="Google Shape;236;p30"/>
          <p:cNvSpPr txBox="1"/>
          <p:nvPr>
            <p:ph idx="1" type="body"/>
          </p:nvPr>
        </p:nvSpPr>
        <p:spPr>
          <a:xfrm>
            <a:off x="235500" y="1017725"/>
            <a:ext cx="8654400" cy="38460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ja" sz="1700"/>
              <a:t>SNS広告</a:t>
            </a:r>
            <a:endParaRPr sz="1700"/>
          </a:p>
          <a:p>
            <a:pPr indent="-336550" lvl="1" marL="914400" rtl="0" algn="l">
              <a:spcBef>
                <a:spcPts val="0"/>
              </a:spcBef>
              <a:spcAft>
                <a:spcPts val="0"/>
              </a:spcAft>
              <a:buSzPts val="1700"/>
              <a:buChar char="○"/>
            </a:pPr>
            <a:r>
              <a:rPr lang="ja" sz="1700"/>
              <a:t>DRIVEキャリア「</a:t>
            </a:r>
            <a:r>
              <a:rPr lang="ja" sz="1700"/>
              <a:t>日本全国！地域仕掛け人市」</a:t>
            </a:r>
            <a:r>
              <a:rPr lang="ja" sz="1700"/>
              <a:t>特集ページに広告を</a:t>
            </a:r>
            <a:r>
              <a:rPr lang="ja" sz="1700"/>
              <a:t>つけます。</a:t>
            </a:r>
            <a:endParaRPr sz="1700"/>
          </a:p>
          <a:p>
            <a:pPr indent="-336550" lvl="1" marL="914400" rtl="0" algn="l">
              <a:spcBef>
                <a:spcPts val="0"/>
              </a:spcBef>
              <a:spcAft>
                <a:spcPts val="0"/>
              </a:spcAft>
              <a:buSzPts val="1700"/>
              <a:buChar char="○"/>
            </a:pPr>
            <a:r>
              <a:rPr lang="ja" sz="1700"/>
              <a:t>ターゲット：</a:t>
            </a:r>
            <a:r>
              <a:rPr lang="ja" sz="1700"/>
              <a:t>地域</a:t>
            </a:r>
            <a:r>
              <a:rPr lang="ja" sz="1700"/>
              <a:t>仕掛け人市の過去参加者と類似の方</a:t>
            </a:r>
            <a:endParaRPr sz="1700"/>
          </a:p>
          <a:p>
            <a:pPr indent="-336550" lvl="1" marL="914400" rtl="0" algn="l">
              <a:spcBef>
                <a:spcPts val="0"/>
              </a:spcBef>
              <a:spcAft>
                <a:spcPts val="0"/>
              </a:spcAft>
              <a:buSzPts val="1700"/>
              <a:buChar char="○"/>
            </a:pPr>
            <a:r>
              <a:rPr lang="ja" sz="1700"/>
              <a:t>ページビュー（PV）目安：3000PV／1案件（掲載期間中の累計）</a:t>
            </a:r>
            <a:br>
              <a:rPr lang="ja" sz="1700"/>
            </a:br>
            <a:r>
              <a:rPr lang="ja" sz="1700"/>
              <a:t>※PV：特定のページが何回見られたを表す数字です</a:t>
            </a:r>
            <a:br>
              <a:rPr lang="ja" sz="1700"/>
            </a:br>
            <a:r>
              <a:rPr lang="ja" sz="1700"/>
              <a:t>※但し、</a:t>
            </a:r>
            <a:r>
              <a:rPr lang="ja" sz="1700"/>
              <a:t>ビュー数は</a:t>
            </a:r>
            <a:r>
              <a:rPr lang="ja" sz="1700"/>
              <a:t>保証するものでは</a:t>
            </a:r>
            <a:r>
              <a:rPr lang="ja" sz="1700"/>
              <a:t>ありません。</a:t>
            </a:r>
            <a:endParaRPr sz="1700"/>
          </a:p>
          <a:p>
            <a:pPr indent="0" lvl="0" marL="0" rtl="0" algn="l">
              <a:spcBef>
                <a:spcPts val="1600"/>
              </a:spcBef>
              <a:spcAft>
                <a:spcPts val="1600"/>
              </a:spcAft>
              <a:buNone/>
            </a:pPr>
            <a:r>
              <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1"/>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5</a:t>
            </a:r>
            <a:r>
              <a:rPr lang="ja"/>
              <a:t>.</a:t>
            </a:r>
            <a:r>
              <a:rPr lang="ja"/>
              <a:t>その他</a:t>
            </a:r>
            <a:endParaRPr/>
          </a:p>
        </p:txBody>
      </p:sp>
      <p:sp>
        <p:nvSpPr>
          <p:cNvPr id="242" name="Google Shape;242;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43" name="Google Shape;243;p31"/>
          <p:cNvSpPr txBox="1"/>
          <p:nvPr>
            <p:ph idx="1" type="body"/>
          </p:nvPr>
        </p:nvSpPr>
        <p:spPr>
          <a:xfrm>
            <a:off x="311700" y="941525"/>
            <a:ext cx="8520600" cy="3846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ja" sz="1600"/>
              <a:t>オンライン説明会</a:t>
            </a:r>
            <a:r>
              <a:rPr lang="ja" sz="1600"/>
              <a:t>実施時</a:t>
            </a:r>
            <a:r>
              <a:rPr lang="ja" sz="1600"/>
              <a:t>の参加者募集</a:t>
            </a:r>
            <a:r>
              <a:rPr lang="ja" sz="1600"/>
              <a:t>サポート</a:t>
            </a:r>
            <a:endParaRPr sz="1600"/>
          </a:p>
          <a:p>
            <a:pPr indent="-330200" lvl="1" marL="914400" rtl="0" algn="l">
              <a:spcBef>
                <a:spcPts val="0"/>
              </a:spcBef>
              <a:spcAft>
                <a:spcPts val="0"/>
              </a:spcAft>
              <a:buClr>
                <a:srgbClr val="FF0000"/>
              </a:buClr>
              <a:buSzPts val="1600"/>
              <a:buChar char="○"/>
            </a:pPr>
            <a:r>
              <a:rPr b="1" lang="ja" sz="1600">
                <a:solidFill>
                  <a:srgbClr val="FF0000"/>
                </a:solidFill>
              </a:rPr>
              <a:t>求人情報掲載と同時に、オンラインでの説明会の実施を推奨いたします。</a:t>
            </a:r>
            <a:endParaRPr b="1" sz="1600">
              <a:solidFill>
                <a:srgbClr val="FF0000"/>
              </a:solidFill>
            </a:endParaRPr>
          </a:p>
          <a:p>
            <a:pPr indent="-330200" lvl="1" marL="914400" rtl="0" algn="l">
              <a:spcBef>
                <a:spcPts val="0"/>
              </a:spcBef>
              <a:spcAft>
                <a:spcPts val="0"/>
              </a:spcAft>
              <a:buSzPts val="1600"/>
              <a:buChar char="○"/>
            </a:pPr>
            <a:r>
              <a:rPr lang="ja" sz="1600" u="sng"/>
              <a:t>各団体ごとに説明会の設計をお願いします。</a:t>
            </a:r>
            <a:endParaRPr sz="1600" u="sng"/>
          </a:p>
          <a:p>
            <a:pPr indent="-330200" lvl="1" marL="914400" rtl="0" algn="l">
              <a:spcBef>
                <a:spcPts val="0"/>
              </a:spcBef>
              <a:spcAft>
                <a:spcPts val="0"/>
              </a:spcAft>
              <a:buSzPts val="1600"/>
              <a:buChar char="○"/>
            </a:pPr>
            <a:r>
              <a:rPr lang="ja" sz="1600"/>
              <a:t>事務局では下記の内容を参加者募集サポートとして実施いたします。</a:t>
            </a:r>
            <a:endParaRPr sz="1600"/>
          </a:p>
          <a:p>
            <a:pPr indent="-330200" lvl="2" marL="1371600" rtl="0" algn="l">
              <a:spcBef>
                <a:spcPts val="0"/>
              </a:spcBef>
              <a:spcAft>
                <a:spcPts val="0"/>
              </a:spcAft>
              <a:buSzPts val="1600"/>
              <a:buChar char="■"/>
            </a:pPr>
            <a:r>
              <a:rPr lang="ja" sz="1600"/>
              <a:t>地域仕掛け人市公式</a:t>
            </a:r>
            <a:r>
              <a:rPr lang="ja" sz="1600"/>
              <a:t>WEB</a:t>
            </a:r>
            <a:r>
              <a:rPr lang="ja" sz="1600"/>
              <a:t>およびFBページ内でのイベント情報掲載</a:t>
            </a:r>
            <a:endParaRPr sz="1600"/>
          </a:p>
          <a:p>
            <a:pPr indent="-330200" lvl="2" marL="1371600" rtl="0" algn="l">
              <a:spcBef>
                <a:spcPts val="0"/>
              </a:spcBef>
              <a:spcAft>
                <a:spcPts val="0"/>
              </a:spcAft>
              <a:buSzPts val="1600"/>
              <a:buChar char="■"/>
            </a:pPr>
            <a:r>
              <a:rPr lang="ja" sz="1600"/>
              <a:t>所有の各種メールマガジンにて配信</a:t>
            </a:r>
            <a:endParaRPr sz="1600"/>
          </a:p>
          <a:p>
            <a:pPr indent="0" lvl="0" marL="457200" rtl="0" algn="l">
              <a:spcBef>
                <a:spcPts val="1600"/>
              </a:spcBef>
              <a:spcAft>
                <a:spcPts val="1600"/>
              </a:spcAft>
              <a:buNone/>
            </a:pPr>
            <a:r>
              <a:t/>
            </a:r>
            <a:endParaRPr sz="1600"/>
          </a:p>
        </p:txBody>
      </p:sp>
      <p:pic>
        <p:nvPicPr>
          <p:cNvPr id="244" name="Google Shape;244;p31"/>
          <p:cNvPicPr preferRelativeResize="0"/>
          <p:nvPr/>
        </p:nvPicPr>
        <p:blipFill rotWithShape="1">
          <a:blip r:embed="rId3">
            <a:alphaModFix/>
          </a:blip>
          <a:srcRect b="3993" l="4364" r="3358" t="4213"/>
          <a:stretch/>
        </p:blipFill>
        <p:spPr>
          <a:xfrm>
            <a:off x="4961325" y="2839550"/>
            <a:ext cx="3716451" cy="1750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目次</a:t>
            </a:r>
            <a:r>
              <a:rPr lang="ja"/>
              <a:t>　</a:t>
            </a:r>
            <a:endParaRPr/>
          </a:p>
        </p:txBody>
      </p:sp>
      <p:sp>
        <p:nvSpPr>
          <p:cNvPr id="64" name="Google Shape;64;p14"/>
          <p:cNvSpPr txBox="1"/>
          <p:nvPr>
            <p:ph idx="1" type="body"/>
          </p:nvPr>
        </p:nvSpPr>
        <p:spPr>
          <a:xfrm>
            <a:off x="311700" y="1152475"/>
            <a:ext cx="43635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ja" sz="1500" u="sng">
                <a:solidFill>
                  <a:schemeClr val="hlink"/>
                </a:solidFill>
                <a:hlinkClick action="ppaction://hlinksldjump" r:id="rId3"/>
              </a:rPr>
              <a:t>コンセプト・想い</a:t>
            </a:r>
            <a:endParaRPr sz="1500"/>
          </a:p>
          <a:p>
            <a:pPr indent="-323850" lvl="0" marL="457200" rtl="0" algn="l">
              <a:spcBef>
                <a:spcPts val="0"/>
              </a:spcBef>
              <a:spcAft>
                <a:spcPts val="0"/>
              </a:spcAft>
              <a:buSzPts val="1500"/>
              <a:buChar char="●"/>
            </a:pPr>
            <a:r>
              <a:rPr lang="ja" sz="1500" u="sng">
                <a:solidFill>
                  <a:schemeClr val="hlink"/>
                </a:solidFill>
                <a:hlinkClick action="ppaction://hlinksldjump" r:id="rId4"/>
              </a:rPr>
              <a:t>地域仕掛け人市２０２１の内容</a:t>
            </a:r>
            <a:endParaRPr sz="1500"/>
          </a:p>
          <a:p>
            <a:pPr indent="-323850" lvl="0" marL="457200" rtl="0" algn="l">
              <a:spcBef>
                <a:spcPts val="0"/>
              </a:spcBef>
              <a:spcAft>
                <a:spcPts val="0"/>
              </a:spcAft>
              <a:buSzPts val="1500"/>
              <a:buChar char="●"/>
            </a:pPr>
            <a:r>
              <a:rPr lang="ja" sz="1500" u="sng">
                <a:solidFill>
                  <a:schemeClr val="hlink"/>
                </a:solidFill>
                <a:hlinkClick action="ppaction://hlinksldjump" r:id="rId5"/>
              </a:rPr>
              <a:t>参加者の求人応募フローの従来との比較</a:t>
            </a:r>
            <a:endParaRPr sz="1500"/>
          </a:p>
          <a:p>
            <a:pPr indent="-323850" lvl="0" marL="457200" rtl="0" algn="l">
              <a:spcBef>
                <a:spcPts val="0"/>
              </a:spcBef>
              <a:spcAft>
                <a:spcPts val="0"/>
              </a:spcAft>
              <a:buSzPts val="1500"/>
              <a:buChar char="●"/>
            </a:pPr>
            <a:r>
              <a:rPr lang="ja" sz="1500" u="sng">
                <a:solidFill>
                  <a:schemeClr val="hlink"/>
                </a:solidFill>
                <a:hlinkClick action="ppaction://hlinksldjump" r:id="rId6"/>
              </a:rPr>
              <a:t>私たちが理想とする求人情報</a:t>
            </a:r>
            <a:endParaRPr sz="1500"/>
          </a:p>
          <a:p>
            <a:pPr indent="-323850" lvl="0" marL="457200" rtl="0" algn="l">
              <a:spcBef>
                <a:spcPts val="0"/>
              </a:spcBef>
              <a:spcAft>
                <a:spcPts val="0"/>
              </a:spcAft>
              <a:buSzPts val="1500"/>
              <a:buChar char="●"/>
            </a:pPr>
            <a:r>
              <a:rPr lang="ja" sz="1500" u="sng">
                <a:solidFill>
                  <a:schemeClr val="hlink"/>
                </a:solidFill>
                <a:hlinkClick action="ppaction://hlinksldjump" r:id="rId7"/>
              </a:rPr>
              <a:t>参画条件</a:t>
            </a:r>
            <a:endParaRPr sz="1500"/>
          </a:p>
          <a:p>
            <a:pPr indent="-323850" lvl="0" marL="457200" rtl="0" algn="l">
              <a:spcBef>
                <a:spcPts val="0"/>
              </a:spcBef>
              <a:spcAft>
                <a:spcPts val="0"/>
              </a:spcAft>
              <a:buSzPts val="1500"/>
              <a:buChar char="●"/>
            </a:pPr>
            <a:r>
              <a:rPr lang="ja" sz="1500" u="sng">
                <a:solidFill>
                  <a:schemeClr val="hlink"/>
                </a:solidFill>
                <a:hlinkClick action="ppaction://hlinksldjump" r:id="rId8"/>
              </a:rPr>
              <a:t>全体スケジュール</a:t>
            </a:r>
            <a:endParaRPr sz="1500"/>
          </a:p>
          <a:p>
            <a:pPr indent="-323850" lvl="0" marL="457200" rtl="0" algn="l">
              <a:spcBef>
                <a:spcPts val="0"/>
              </a:spcBef>
              <a:spcAft>
                <a:spcPts val="0"/>
              </a:spcAft>
              <a:buSzPts val="1500"/>
              <a:buChar char="●"/>
            </a:pPr>
            <a:r>
              <a:rPr lang="ja" sz="1500" u="sng">
                <a:solidFill>
                  <a:schemeClr val="hlink"/>
                </a:solidFill>
                <a:hlinkClick action="ppaction://hlinksldjump" r:id="rId9"/>
              </a:rPr>
              <a:t>参画申し込みフロー</a:t>
            </a:r>
            <a:r>
              <a:rPr lang="ja" sz="1500"/>
              <a:t>　　 </a:t>
            </a:r>
            <a:endParaRPr sz="1500"/>
          </a:p>
          <a:p>
            <a:pPr indent="-323850" lvl="0" marL="457200" rtl="0" algn="l">
              <a:spcBef>
                <a:spcPts val="0"/>
              </a:spcBef>
              <a:spcAft>
                <a:spcPts val="0"/>
              </a:spcAft>
              <a:buSzPts val="1500"/>
              <a:buChar char="●"/>
            </a:pPr>
            <a:r>
              <a:rPr lang="ja" sz="1500" u="sng">
                <a:solidFill>
                  <a:schemeClr val="hlink"/>
                </a:solidFill>
                <a:hlinkClick action="ppaction://hlinksldjump" r:id="rId10"/>
              </a:rPr>
              <a:t>参画確定後の実施フロー</a:t>
            </a:r>
            <a:endParaRPr sz="1500"/>
          </a:p>
          <a:p>
            <a:pPr indent="-323850" lvl="0" marL="457200" rtl="0" algn="l">
              <a:spcBef>
                <a:spcPts val="0"/>
              </a:spcBef>
              <a:spcAft>
                <a:spcPts val="0"/>
              </a:spcAft>
              <a:buSzPts val="1500"/>
              <a:buChar char="●"/>
            </a:pPr>
            <a:r>
              <a:rPr lang="ja" sz="1500" u="sng">
                <a:solidFill>
                  <a:schemeClr val="hlink"/>
                </a:solidFill>
                <a:hlinkClick action="ppaction://hlinksldjump" r:id="rId11"/>
              </a:rPr>
              <a:t>1.求人内容のブラッシュアップ機会の設定</a:t>
            </a:r>
            <a:r>
              <a:rPr lang="ja" sz="1500"/>
              <a:t>　</a:t>
            </a:r>
            <a:endParaRPr sz="1500"/>
          </a:p>
          <a:p>
            <a:pPr indent="-323850" lvl="0" marL="457200" rtl="0" algn="l">
              <a:spcBef>
                <a:spcPts val="0"/>
              </a:spcBef>
              <a:spcAft>
                <a:spcPts val="0"/>
              </a:spcAft>
              <a:buSzPts val="1500"/>
              <a:buChar char="●"/>
            </a:pPr>
            <a:r>
              <a:rPr lang="ja" sz="1500" u="sng">
                <a:solidFill>
                  <a:schemeClr val="hlink"/>
                </a:solidFill>
                <a:hlinkClick action="ppaction://hlinksldjump" r:id="rId12"/>
              </a:rPr>
              <a:t>2.求人募集媒体への記事掲載</a:t>
            </a:r>
            <a:r>
              <a:rPr lang="ja" sz="1500"/>
              <a:t>　</a:t>
            </a:r>
            <a:endParaRPr sz="1500"/>
          </a:p>
          <a:p>
            <a:pPr indent="-323850" lvl="0" marL="457200" rtl="0" algn="l">
              <a:spcBef>
                <a:spcPts val="0"/>
              </a:spcBef>
              <a:spcAft>
                <a:spcPts val="0"/>
              </a:spcAft>
              <a:buSzPts val="1500"/>
              <a:buChar char="●"/>
            </a:pPr>
            <a:r>
              <a:rPr lang="ja" sz="1500" u="sng">
                <a:solidFill>
                  <a:schemeClr val="hlink"/>
                </a:solidFill>
                <a:hlinkClick action="ppaction://hlinksldjump" r:id="rId13"/>
              </a:rPr>
              <a:t>3.求人募集媒体での特集掲載</a:t>
            </a:r>
            <a:endParaRPr sz="1500"/>
          </a:p>
          <a:p>
            <a:pPr indent="-323850" lvl="0" marL="457200" rtl="0" algn="l">
              <a:spcBef>
                <a:spcPts val="0"/>
              </a:spcBef>
              <a:spcAft>
                <a:spcPts val="0"/>
              </a:spcAft>
              <a:buSzPts val="1500"/>
              <a:buChar char="●"/>
            </a:pPr>
            <a:r>
              <a:rPr lang="ja" sz="1500" u="sng">
                <a:solidFill>
                  <a:schemeClr val="hlink"/>
                </a:solidFill>
                <a:hlinkClick action="ppaction://hlinksldjump" r:id="rId14"/>
              </a:rPr>
              <a:t>4.特集ページの拡散</a:t>
            </a:r>
            <a:endParaRPr sz="1500"/>
          </a:p>
          <a:p>
            <a:pPr indent="0" lvl="0" marL="0" rtl="0" algn="l">
              <a:spcBef>
                <a:spcPts val="1600"/>
              </a:spcBef>
              <a:spcAft>
                <a:spcPts val="1600"/>
              </a:spcAft>
              <a:buNone/>
            </a:pPr>
            <a:r>
              <a:t/>
            </a:r>
            <a:endParaRPr sz="1500"/>
          </a:p>
        </p:txBody>
      </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66" name="Google Shape;66;p14"/>
          <p:cNvSpPr txBox="1"/>
          <p:nvPr>
            <p:ph idx="1" type="body"/>
          </p:nvPr>
        </p:nvSpPr>
        <p:spPr>
          <a:xfrm>
            <a:off x="5023400" y="1152475"/>
            <a:ext cx="33966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ja" sz="1500" u="sng">
                <a:solidFill>
                  <a:schemeClr val="hlink"/>
                </a:solidFill>
                <a:hlinkClick action="ppaction://hlinksldjump" r:id="rId15"/>
              </a:rPr>
              <a:t>5.その他</a:t>
            </a:r>
            <a:r>
              <a:rPr lang="ja" sz="1500"/>
              <a:t>　</a:t>
            </a:r>
            <a:endParaRPr sz="1500"/>
          </a:p>
          <a:p>
            <a:pPr indent="-323850" lvl="0" marL="457200" rtl="0" algn="l">
              <a:spcBef>
                <a:spcPts val="0"/>
              </a:spcBef>
              <a:spcAft>
                <a:spcPts val="0"/>
              </a:spcAft>
              <a:buSzPts val="1500"/>
              <a:buChar char="●"/>
            </a:pPr>
            <a:r>
              <a:rPr lang="ja" sz="1500" u="sng">
                <a:solidFill>
                  <a:schemeClr val="hlink"/>
                </a:solidFill>
                <a:hlinkClick action="ppaction://hlinksldjump" r:id="rId16"/>
              </a:rPr>
              <a:t>6．</a:t>
            </a:r>
            <a:r>
              <a:rPr lang="ja" sz="1500" u="sng">
                <a:solidFill>
                  <a:schemeClr val="hlink"/>
                </a:solidFill>
                <a:hlinkClick action="ppaction://hlinksldjump" r:id="rId17"/>
              </a:rPr>
              <a:t>出展者交流ツアー</a:t>
            </a:r>
            <a:endParaRPr sz="1500"/>
          </a:p>
          <a:p>
            <a:pPr indent="-323850" lvl="0" marL="457200" rtl="0" algn="l">
              <a:spcBef>
                <a:spcPts val="0"/>
              </a:spcBef>
              <a:spcAft>
                <a:spcPts val="0"/>
              </a:spcAft>
              <a:buSzPts val="1500"/>
              <a:buChar char="●"/>
            </a:pPr>
            <a:r>
              <a:rPr lang="ja" sz="1500" u="sng">
                <a:solidFill>
                  <a:schemeClr val="hlink"/>
                </a:solidFill>
                <a:hlinkClick action="ppaction://hlinksldjump" r:id="rId18"/>
              </a:rPr>
              <a:t>お問い合わせ</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2"/>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6.</a:t>
            </a:r>
            <a:r>
              <a:rPr lang="ja"/>
              <a:t>オプション企画「</a:t>
            </a:r>
            <a:r>
              <a:rPr lang="ja">
                <a:solidFill>
                  <a:srgbClr val="000000"/>
                </a:solidFill>
              </a:rPr>
              <a:t>出展者交流ツアー」</a:t>
            </a:r>
            <a:endParaRPr>
              <a:solidFill>
                <a:srgbClr val="000000"/>
              </a:solidFill>
            </a:endParaRPr>
          </a:p>
        </p:txBody>
      </p:sp>
      <p:sp>
        <p:nvSpPr>
          <p:cNvPr id="250" name="Google Shape;250;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51" name="Google Shape;251;p32"/>
          <p:cNvSpPr txBox="1"/>
          <p:nvPr>
            <p:ph idx="1" type="body"/>
          </p:nvPr>
        </p:nvSpPr>
        <p:spPr>
          <a:xfrm>
            <a:off x="235500" y="1017725"/>
            <a:ext cx="8520600" cy="355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ja" sz="1600"/>
              <a:t>せめて小規模でもいいからオフラインで開催したい！</a:t>
            </a:r>
            <a:endParaRPr b="1" sz="1600"/>
          </a:p>
          <a:p>
            <a:pPr indent="-330200" lvl="0" marL="457200" rtl="0" algn="l">
              <a:spcBef>
                <a:spcPts val="0"/>
              </a:spcBef>
              <a:spcAft>
                <a:spcPts val="0"/>
              </a:spcAft>
              <a:buSzPts val="1600"/>
              <a:buChar char="●"/>
            </a:pPr>
            <a:r>
              <a:rPr lang="ja" sz="1600"/>
              <a:t>地域仕掛け人のフィールドに仕掛け人同士や実行委員が訪問し交流するツアーを開催します。</a:t>
            </a:r>
            <a:r>
              <a:rPr b="1" lang="ja" sz="1600"/>
              <a:t>当日は、集まったメンバーでオンラインLIVE配信もしましょう！</a:t>
            </a:r>
            <a:endParaRPr sz="1600"/>
          </a:p>
          <a:p>
            <a:pPr indent="-330200" lvl="1" marL="914400" rtl="0" algn="l">
              <a:spcBef>
                <a:spcPts val="0"/>
              </a:spcBef>
              <a:spcAft>
                <a:spcPts val="0"/>
              </a:spcAft>
              <a:buSzPts val="1600"/>
              <a:buChar char="○"/>
            </a:pPr>
            <a:r>
              <a:rPr lang="ja" sz="1600"/>
              <a:t>目的：仕掛け人同士の交流・情報交換</a:t>
            </a:r>
            <a:endParaRPr sz="1600"/>
          </a:p>
          <a:p>
            <a:pPr indent="-330200" lvl="1" marL="914400" rtl="0" algn="l">
              <a:spcBef>
                <a:spcPts val="0"/>
              </a:spcBef>
              <a:spcAft>
                <a:spcPts val="0"/>
              </a:spcAft>
              <a:buSzPts val="1600"/>
              <a:buChar char="○"/>
            </a:pPr>
            <a:r>
              <a:rPr lang="ja" sz="1600"/>
              <a:t>参加者：</a:t>
            </a:r>
            <a:endParaRPr sz="1600"/>
          </a:p>
          <a:p>
            <a:pPr indent="-330200" lvl="2" marL="1371600" rtl="0" algn="l">
              <a:spcBef>
                <a:spcPts val="0"/>
              </a:spcBef>
              <a:spcAft>
                <a:spcPts val="0"/>
              </a:spcAft>
              <a:buSzPts val="1600"/>
              <a:buChar char="■"/>
            </a:pPr>
            <a:r>
              <a:rPr lang="ja" sz="1600"/>
              <a:t>地域仕掛け人市2021の参画者</a:t>
            </a:r>
            <a:endParaRPr sz="1600"/>
          </a:p>
          <a:p>
            <a:pPr indent="-330200" lvl="2" marL="1371600" rtl="0" algn="l">
              <a:spcBef>
                <a:spcPts val="0"/>
              </a:spcBef>
              <a:spcAft>
                <a:spcPts val="0"/>
              </a:spcAft>
              <a:buSzPts val="1600"/>
              <a:buChar char="■"/>
            </a:pPr>
            <a:r>
              <a:rPr lang="ja" sz="1600"/>
              <a:t>地域仕掛け人市実行委員</a:t>
            </a:r>
            <a:endParaRPr sz="1600"/>
          </a:p>
          <a:p>
            <a:pPr indent="-330200" lvl="1" marL="914400" rtl="0" algn="l">
              <a:spcBef>
                <a:spcPts val="0"/>
              </a:spcBef>
              <a:spcAft>
                <a:spcPts val="0"/>
              </a:spcAft>
              <a:buSzPts val="1600"/>
              <a:buChar char="○"/>
            </a:pPr>
            <a:r>
              <a:rPr lang="ja" sz="1600"/>
              <a:t>時期：2021年6月～</a:t>
            </a:r>
            <a:r>
              <a:rPr lang="ja" sz="1600"/>
              <a:t>2022年</a:t>
            </a:r>
            <a:r>
              <a:rPr lang="ja" sz="1600"/>
              <a:t>3月（</a:t>
            </a:r>
            <a:r>
              <a:rPr lang="ja" sz="1600"/>
              <a:t>計4回程度）</a:t>
            </a:r>
            <a:endParaRPr sz="1600"/>
          </a:p>
          <a:p>
            <a:pPr indent="-330200" lvl="1" marL="914400" rtl="0" algn="l">
              <a:spcBef>
                <a:spcPts val="0"/>
              </a:spcBef>
              <a:spcAft>
                <a:spcPts val="0"/>
              </a:spcAft>
              <a:buSzPts val="1600"/>
              <a:buChar char="○"/>
            </a:pPr>
            <a:r>
              <a:rPr lang="ja" sz="1600"/>
              <a:t>参加費：無料</a:t>
            </a:r>
            <a:r>
              <a:rPr lang="ja" sz="1200"/>
              <a:t>（会場までの旅費、宿泊費、食費は自己負担ください）</a:t>
            </a:r>
            <a:endParaRPr sz="1200"/>
          </a:p>
          <a:p>
            <a:pPr indent="-330200" lvl="1" marL="914400" rtl="0" algn="l">
              <a:spcBef>
                <a:spcPts val="0"/>
              </a:spcBef>
              <a:spcAft>
                <a:spcPts val="0"/>
              </a:spcAft>
              <a:buSzPts val="1600"/>
              <a:buChar char="○"/>
            </a:pPr>
            <a:r>
              <a:rPr lang="ja" sz="1600"/>
              <a:t>参加人数：最大で15名程</a:t>
            </a:r>
            <a:r>
              <a:rPr lang="ja" sz="1600"/>
              <a:t>度</a:t>
            </a:r>
            <a:endParaRPr sz="1600"/>
          </a:p>
          <a:p>
            <a:pPr indent="-330200" lvl="2" marL="1371600" rtl="0" algn="l">
              <a:spcBef>
                <a:spcPts val="0"/>
              </a:spcBef>
              <a:spcAft>
                <a:spcPts val="0"/>
              </a:spcAft>
              <a:buSzPts val="1600"/>
              <a:buChar char="■"/>
            </a:pPr>
            <a:r>
              <a:rPr lang="ja" sz="1600"/>
              <a:t>方法：</a:t>
            </a:r>
            <a:r>
              <a:rPr lang="ja" sz="1600"/>
              <a:t>オフライン（任意参加、現地集合）</a:t>
            </a:r>
            <a:endParaRPr sz="1600"/>
          </a:p>
          <a:p>
            <a:pPr indent="-330200" lvl="2" marL="1371600" rtl="0" algn="l">
              <a:spcBef>
                <a:spcPts val="0"/>
              </a:spcBef>
              <a:spcAft>
                <a:spcPts val="0"/>
              </a:spcAft>
              <a:buSzPts val="1600"/>
              <a:buChar char="■"/>
            </a:pPr>
            <a:r>
              <a:rPr lang="ja" sz="1600"/>
              <a:t>交流ツアー受け入れ先は参画者のエリアごとに調整します。</a:t>
            </a:r>
            <a:endParaRPr sz="1600"/>
          </a:p>
        </p:txBody>
      </p:sp>
      <p:pic>
        <p:nvPicPr>
          <p:cNvPr id="252" name="Google Shape;252;p32"/>
          <p:cNvPicPr preferRelativeResize="0"/>
          <p:nvPr/>
        </p:nvPicPr>
        <p:blipFill>
          <a:blip r:embed="rId3">
            <a:alphaModFix/>
          </a:blip>
          <a:stretch>
            <a:fillRect/>
          </a:stretch>
        </p:blipFill>
        <p:spPr>
          <a:xfrm>
            <a:off x="6296000" y="2207700"/>
            <a:ext cx="2254601" cy="16909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3"/>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お問い合わせ</a:t>
            </a:r>
            <a:endParaRPr/>
          </a:p>
        </p:txBody>
      </p:sp>
      <p:sp>
        <p:nvSpPr>
          <p:cNvPr id="258" name="Google Shape;258;p33"/>
          <p:cNvSpPr txBox="1"/>
          <p:nvPr>
            <p:ph idx="1" type="body"/>
          </p:nvPr>
        </p:nvSpPr>
        <p:spPr>
          <a:xfrm>
            <a:off x="311700" y="1072525"/>
            <a:ext cx="8520600" cy="359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日本全国！地域仕掛け人市 運営事務局</a:t>
            </a:r>
            <a:endParaRPr/>
          </a:p>
          <a:p>
            <a:pPr indent="0" lvl="0" marL="0" rtl="0" algn="l">
              <a:spcBef>
                <a:spcPts val="1600"/>
              </a:spcBef>
              <a:spcAft>
                <a:spcPts val="0"/>
              </a:spcAft>
              <a:buNone/>
            </a:pPr>
            <a:r>
              <a:rPr lang="ja"/>
              <a:t>NPO法人ETIC.　担当：柴沼、高橋</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ja"/>
              <a:t>〒150-0013　東京都渋谷区恵比寿1丁目19-19</a:t>
            </a:r>
            <a:endParaRPr/>
          </a:p>
          <a:p>
            <a:pPr indent="0" lvl="0" marL="0" rtl="0" algn="l">
              <a:spcBef>
                <a:spcPts val="1600"/>
              </a:spcBef>
              <a:spcAft>
                <a:spcPts val="0"/>
              </a:spcAft>
              <a:buNone/>
            </a:pPr>
            <a:r>
              <a:rPr lang="ja"/>
              <a:t>恵比寿ビジネスタワー12階</a:t>
            </a:r>
            <a:endParaRPr/>
          </a:p>
          <a:p>
            <a:pPr indent="0" lvl="0" marL="0" rtl="0" algn="l">
              <a:spcBef>
                <a:spcPts val="1600"/>
              </a:spcBef>
              <a:spcAft>
                <a:spcPts val="0"/>
              </a:spcAft>
              <a:buNone/>
            </a:pPr>
            <a:r>
              <a:rPr lang="ja"/>
              <a:t>TEL：050-1743-6743 /FAX：050-3606-6347</a:t>
            </a:r>
            <a:endParaRPr/>
          </a:p>
          <a:p>
            <a:pPr indent="0" lvl="0" marL="0" rtl="0" algn="l">
              <a:spcBef>
                <a:spcPts val="1600"/>
              </a:spcBef>
              <a:spcAft>
                <a:spcPts val="0"/>
              </a:spcAft>
              <a:buNone/>
            </a:pPr>
            <a:r>
              <a:rPr lang="ja"/>
              <a:t>Mail：</a:t>
            </a:r>
            <a:r>
              <a:rPr lang="ja" u="sng">
                <a:solidFill>
                  <a:schemeClr val="hlink"/>
                </a:solidFill>
                <a:hlinkClick r:id="rId3"/>
              </a:rPr>
              <a:t>shikakenin@etic.or.jp</a:t>
            </a:r>
            <a:endParaRPr/>
          </a:p>
          <a:p>
            <a:pPr indent="0" lvl="0" marL="0" rtl="0" algn="l">
              <a:spcBef>
                <a:spcPts val="1600"/>
              </a:spcBef>
              <a:spcAft>
                <a:spcPts val="1600"/>
              </a:spcAft>
              <a:buNone/>
            </a:pPr>
            <a:r>
              <a:t/>
            </a:r>
            <a:endParaRPr/>
          </a:p>
        </p:txBody>
      </p:sp>
      <p:sp>
        <p:nvSpPr>
          <p:cNvPr id="259" name="Google Shape;259;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600"/>
              <a:t>コンセプト・想い＝「地域のチャレンジを仕掛ける」</a:t>
            </a:r>
            <a:endParaRPr sz="2600"/>
          </a:p>
        </p:txBody>
      </p:sp>
      <p:sp>
        <p:nvSpPr>
          <p:cNvPr id="72" name="Google Shape;72;p15"/>
          <p:cNvSpPr txBox="1"/>
          <p:nvPr>
            <p:ph idx="1" type="body"/>
          </p:nvPr>
        </p:nvSpPr>
        <p:spPr>
          <a:xfrm>
            <a:off x="237500" y="863550"/>
            <a:ext cx="8714100" cy="256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ja" sz="1400"/>
              <a:t>地域仕掛け人市は</a:t>
            </a:r>
            <a:r>
              <a:rPr b="1" lang="ja" sz="1400"/>
              <a:t>「</a:t>
            </a:r>
            <a:r>
              <a:rPr b="1" lang="ja" sz="1400"/>
              <a:t>地域には自らのスキルを活かして挑戦できる、ワクワクする場がたくさんあることを広く伝える」ことを目的として、これまで実施してきました。</a:t>
            </a:r>
            <a:endParaRPr b="1" sz="1400"/>
          </a:p>
          <a:p>
            <a:pPr indent="0" lvl="0" marL="0" rtl="0" algn="l">
              <a:spcBef>
                <a:spcPts val="1600"/>
              </a:spcBef>
              <a:spcAft>
                <a:spcPts val="0"/>
              </a:spcAft>
              <a:buNone/>
            </a:pPr>
            <a:r>
              <a:rPr b="1" lang="ja" sz="1400"/>
              <a:t>対面イベントにおいては、そのイベントの中身や、新たな仕掛け、WEBでの見せ方について改善をし、毎年約30団体の出展者と400名程度の参加者が熱量高く交流する場を作りあげてきました。</a:t>
            </a:r>
            <a:br>
              <a:rPr b="1" lang="ja" sz="1400"/>
            </a:br>
            <a:br>
              <a:rPr b="1" lang="ja" sz="1400"/>
            </a:br>
            <a:r>
              <a:rPr b="1" lang="ja" sz="1400"/>
              <a:t>しかしながら、昨年コロナ禍の影響によりオンライン形式にてイベントを実施したところ、対面イベントと同等の熱量高い場を作ることは大変困難であり、参加者・出展者の満足度を担保することが難しいことが分かりました。そのため、コロナ禍が継続する2021年は、対面・オンライン共に「イベント」としての「地域仕掛け人市」は実施しないことといたします。</a:t>
            </a:r>
            <a:endParaRPr b="1" sz="1400"/>
          </a:p>
          <a:p>
            <a:pPr indent="0" lvl="0" marL="0" rtl="0" algn="l">
              <a:spcBef>
                <a:spcPts val="1600"/>
              </a:spcBef>
              <a:spcAft>
                <a:spcPts val="1600"/>
              </a:spcAft>
              <a:buNone/>
            </a:pPr>
            <a:r>
              <a:t/>
            </a:r>
            <a:endParaRPr b="1" sz="1400"/>
          </a:p>
        </p:txBody>
      </p:sp>
      <p:sp>
        <p:nvSpPr>
          <p:cNvPr id="73" name="Google Shape;73;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600"/>
              <a:t>コンセプト・想い＝「地域のチャレンジを仕掛ける」</a:t>
            </a:r>
            <a:endParaRPr sz="2600"/>
          </a:p>
        </p:txBody>
      </p:sp>
      <p:sp>
        <p:nvSpPr>
          <p:cNvPr id="79" name="Google Shape;79;p16"/>
          <p:cNvSpPr txBox="1"/>
          <p:nvPr>
            <p:ph idx="1" type="body"/>
          </p:nvPr>
        </p:nvSpPr>
        <p:spPr>
          <a:xfrm>
            <a:off x="237500" y="939750"/>
            <a:ext cx="8714100" cy="379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1400"/>
              <a:t>その</a:t>
            </a:r>
            <a:r>
              <a:rPr lang="ja" sz="1400"/>
              <a:t>ような</a:t>
            </a:r>
            <a:r>
              <a:rPr lang="ja" sz="1400"/>
              <a:t>状況の中で「地域仕掛け人市」が果たすべき役割として最も重視すべきことは</a:t>
            </a:r>
            <a:r>
              <a:rPr lang="ja" sz="1400"/>
              <a:t>なにか？</a:t>
            </a:r>
            <a:br>
              <a:rPr lang="ja" sz="1400"/>
            </a:br>
            <a:br>
              <a:rPr lang="ja" sz="1400"/>
            </a:br>
            <a:r>
              <a:rPr lang="ja" sz="1400"/>
              <a:t>昨今では、「SMOUT」や「日本仕事百貨」のような、WEBサイトによる地域と人材のマッチングサービスが充実していますが、どれだけ求人媒体が増えたとしても、そもそも地域へ移住をしてでも参画したいと思える</a:t>
            </a:r>
            <a:r>
              <a:rPr lang="ja" sz="1400"/>
              <a:t>「ワクワクする挑戦の機会」が</a:t>
            </a:r>
            <a:r>
              <a:rPr lang="ja" sz="1400"/>
              <a:t>無いと、人は動かないのではないでしょうか。</a:t>
            </a:r>
            <a:endParaRPr sz="1400"/>
          </a:p>
          <a:p>
            <a:pPr indent="0" lvl="0" marL="0" rtl="0" algn="l">
              <a:spcBef>
                <a:spcPts val="1600"/>
              </a:spcBef>
              <a:spcAft>
                <a:spcPts val="1600"/>
              </a:spcAft>
              <a:buNone/>
            </a:pPr>
            <a:r>
              <a:rPr lang="ja" sz="1400"/>
              <a:t>逆に言えば、地域が「ワクワクする挑戦の機会」を生み出し続けることが、都市部の人を動かし、地域への人の還流を生み出す原動力になるのではないかと、私たちは考えています。</a:t>
            </a:r>
            <a:br>
              <a:rPr lang="ja" sz="1400"/>
            </a:br>
            <a:br>
              <a:rPr lang="ja" sz="1400"/>
            </a:br>
            <a:r>
              <a:rPr lang="ja" sz="1400"/>
              <a:t>そこで私たちは今年、</a:t>
            </a:r>
            <a:r>
              <a:rPr lang="ja" sz="1400"/>
              <a:t>地域仕掛け人市がこれまでの活動の中で培った仕掛け人達のネットワークを活用し、地域のワクワクする挑戦の機会の種を磨き上げ、分かりやすく言語化・見える化し</a:t>
            </a:r>
            <a:r>
              <a:rPr lang="ja" sz="1400"/>
              <a:t>人材側へ届ける</a:t>
            </a:r>
            <a:r>
              <a:rPr lang="ja" sz="1400"/>
              <a:t>といった、</a:t>
            </a:r>
            <a:r>
              <a:rPr b="1" lang="ja" sz="1400"/>
              <a:t>「求人を磨き上げる</a:t>
            </a:r>
            <a:r>
              <a:rPr b="1" lang="ja" sz="1400"/>
              <a:t>ブラッシュアップミーティング</a:t>
            </a:r>
            <a:r>
              <a:rPr b="1" lang="ja" sz="1400"/>
              <a:t>」</a:t>
            </a:r>
            <a:r>
              <a:rPr lang="ja" sz="1400"/>
              <a:t>と、</a:t>
            </a:r>
            <a:r>
              <a:rPr b="1" lang="ja" sz="1400"/>
              <a:t>「ブラッシュアップした求人のみの特集掲載」</a:t>
            </a:r>
            <a:r>
              <a:rPr lang="ja" sz="1400"/>
              <a:t>を提供いたします。</a:t>
            </a:r>
            <a:endParaRPr sz="1400"/>
          </a:p>
        </p:txBody>
      </p:sp>
      <p:sp>
        <p:nvSpPr>
          <p:cNvPr id="80" name="Google Shape;80;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地域仕掛け人市２０２１</a:t>
            </a:r>
            <a:r>
              <a:rPr lang="ja"/>
              <a:t>の内容</a:t>
            </a:r>
            <a:endParaRPr/>
          </a:p>
        </p:txBody>
      </p:sp>
      <p:sp>
        <p:nvSpPr>
          <p:cNvPr id="86" name="Google Shape;86;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87" name="Google Shape;87;p17"/>
          <p:cNvSpPr txBox="1"/>
          <p:nvPr/>
        </p:nvSpPr>
        <p:spPr>
          <a:xfrm>
            <a:off x="157175" y="1197300"/>
            <a:ext cx="3094500" cy="831300"/>
          </a:xfrm>
          <a:prstGeom prst="rect">
            <a:avLst/>
          </a:prstGeom>
          <a:solidFill>
            <a:srgbClr val="E06666"/>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ja">
                <a:solidFill>
                  <a:srgbClr val="FFFFFF"/>
                </a:solidFill>
                <a:latin typeface="Kosugi"/>
                <a:ea typeface="Kosugi"/>
                <a:cs typeface="Kosugi"/>
                <a:sym typeface="Kosugi"/>
              </a:rPr>
              <a:t>求人内容の</a:t>
            </a:r>
            <a:br>
              <a:rPr b="1" lang="ja">
                <a:solidFill>
                  <a:srgbClr val="FFFFFF"/>
                </a:solidFill>
                <a:latin typeface="Kosugi"/>
                <a:ea typeface="Kosugi"/>
                <a:cs typeface="Kosugi"/>
                <a:sym typeface="Kosugi"/>
              </a:rPr>
            </a:br>
            <a:r>
              <a:rPr b="1" lang="ja">
                <a:solidFill>
                  <a:srgbClr val="FFFFFF"/>
                </a:solidFill>
                <a:latin typeface="Kosugi"/>
                <a:ea typeface="Kosugi"/>
                <a:cs typeface="Kosugi"/>
                <a:sym typeface="Kosugi"/>
              </a:rPr>
              <a:t>ブラッシュアップの実施</a:t>
            </a:r>
            <a:endParaRPr b="1">
              <a:solidFill>
                <a:srgbClr val="FFFFFF"/>
              </a:solidFill>
              <a:latin typeface="Kosugi"/>
              <a:ea typeface="Kosugi"/>
              <a:cs typeface="Kosugi"/>
              <a:sym typeface="Kosugi"/>
            </a:endParaRPr>
          </a:p>
        </p:txBody>
      </p:sp>
      <p:sp>
        <p:nvSpPr>
          <p:cNvPr id="88" name="Google Shape;88;p17"/>
          <p:cNvSpPr txBox="1"/>
          <p:nvPr/>
        </p:nvSpPr>
        <p:spPr>
          <a:xfrm>
            <a:off x="3251675" y="1197300"/>
            <a:ext cx="5650500" cy="831300"/>
          </a:xfrm>
          <a:prstGeom prst="rect">
            <a:avLst/>
          </a:prstGeom>
          <a:noFill/>
          <a:ln cap="flat" cmpd="sng" w="19050">
            <a:solidFill>
              <a:srgbClr val="B7B7B7"/>
            </a:solidFill>
            <a:prstDash val="solid"/>
            <a:round/>
            <a:headEnd len="sm" w="sm" type="none"/>
            <a:tailEnd len="sm" w="sm" type="none"/>
          </a:ln>
        </p:spPr>
        <p:txBody>
          <a:bodyPr anchorCtr="0" anchor="ctr" bIns="91425" lIns="126000" spcFirstLastPara="1" rIns="126000" wrap="square" tIns="91425">
            <a:noAutofit/>
          </a:bodyPr>
          <a:lstStyle/>
          <a:p>
            <a:pPr indent="0" lvl="0" marL="0" rtl="0" algn="l">
              <a:spcBef>
                <a:spcPts val="0"/>
              </a:spcBef>
              <a:spcAft>
                <a:spcPts val="0"/>
              </a:spcAft>
              <a:buNone/>
            </a:pPr>
            <a:r>
              <a:rPr lang="ja">
                <a:latin typeface="Kosugi"/>
                <a:ea typeface="Kosugi"/>
                <a:cs typeface="Kosugi"/>
                <a:sym typeface="Kosugi"/>
              </a:rPr>
              <a:t>経験豊富なメンターによる、求人内容のブラッシュアップをオンラインにて行います。地域/企業/経営者/求人内容の魅力が、より伝わる求人記事の作成支援を行います。</a:t>
            </a:r>
            <a:endParaRPr>
              <a:latin typeface="Kosugi"/>
              <a:ea typeface="Kosugi"/>
              <a:cs typeface="Kosugi"/>
              <a:sym typeface="Kosugi"/>
            </a:endParaRPr>
          </a:p>
        </p:txBody>
      </p:sp>
      <p:sp>
        <p:nvSpPr>
          <p:cNvPr id="89" name="Google Shape;89;p17"/>
          <p:cNvSpPr txBox="1"/>
          <p:nvPr/>
        </p:nvSpPr>
        <p:spPr>
          <a:xfrm>
            <a:off x="157175" y="2161950"/>
            <a:ext cx="3094500" cy="615600"/>
          </a:xfrm>
          <a:prstGeom prst="rect">
            <a:avLst/>
          </a:prstGeom>
          <a:solidFill>
            <a:srgbClr val="E06666"/>
          </a:solidFill>
          <a:ln cap="flat" cmpd="sng" w="9525">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ja">
                <a:solidFill>
                  <a:srgbClr val="FFFFFF"/>
                </a:solidFill>
                <a:latin typeface="Kosugi"/>
                <a:ea typeface="Kosugi"/>
                <a:cs typeface="Kosugi"/>
                <a:sym typeface="Kosugi"/>
              </a:rPr>
              <a:t>WEBサイトへの</a:t>
            </a:r>
            <a:endParaRPr b="1">
              <a:solidFill>
                <a:srgbClr val="FFFFFF"/>
              </a:solidFill>
              <a:latin typeface="Kosugi"/>
              <a:ea typeface="Kosugi"/>
              <a:cs typeface="Kosugi"/>
              <a:sym typeface="Kosugi"/>
            </a:endParaRPr>
          </a:p>
          <a:p>
            <a:pPr indent="0" lvl="0" marL="0" rtl="0" algn="ctr">
              <a:spcBef>
                <a:spcPts val="0"/>
              </a:spcBef>
              <a:spcAft>
                <a:spcPts val="0"/>
              </a:spcAft>
              <a:buNone/>
            </a:pPr>
            <a:r>
              <a:rPr b="1" lang="ja">
                <a:solidFill>
                  <a:srgbClr val="FFFFFF"/>
                </a:solidFill>
                <a:latin typeface="Kosugi"/>
                <a:ea typeface="Kosugi"/>
                <a:cs typeface="Kosugi"/>
                <a:sym typeface="Kosugi"/>
              </a:rPr>
              <a:t>求人記事の掲載</a:t>
            </a:r>
            <a:endParaRPr b="1">
              <a:solidFill>
                <a:srgbClr val="FFFFFF"/>
              </a:solidFill>
              <a:latin typeface="Kosugi"/>
              <a:ea typeface="Kosugi"/>
              <a:cs typeface="Kosugi"/>
              <a:sym typeface="Kosugi"/>
            </a:endParaRPr>
          </a:p>
        </p:txBody>
      </p:sp>
      <p:sp>
        <p:nvSpPr>
          <p:cNvPr id="90" name="Google Shape;90;p17"/>
          <p:cNvSpPr txBox="1"/>
          <p:nvPr/>
        </p:nvSpPr>
        <p:spPr>
          <a:xfrm>
            <a:off x="3251675" y="2161950"/>
            <a:ext cx="5650500" cy="615600"/>
          </a:xfrm>
          <a:prstGeom prst="rect">
            <a:avLst/>
          </a:prstGeom>
          <a:noFill/>
          <a:ln cap="flat" cmpd="sng" w="19050">
            <a:solidFill>
              <a:srgbClr val="B7B7B7"/>
            </a:solidFill>
            <a:prstDash val="solid"/>
            <a:round/>
            <a:headEnd len="sm" w="sm" type="none"/>
            <a:tailEnd len="sm" w="sm" type="none"/>
          </a:ln>
        </p:spPr>
        <p:txBody>
          <a:bodyPr anchorCtr="0" anchor="ctr" bIns="91425" lIns="126000" spcFirstLastPara="1" rIns="126000" wrap="square" tIns="91425">
            <a:noAutofit/>
          </a:bodyPr>
          <a:lstStyle/>
          <a:p>
            <a:pPr indent="0" lvl="0" marL="0" rtl="0" algn="l">
              <a:spcBef>
                <a:spcPts val="0"/>
              </a:spcBef>
              <a:spcAft>
                <a:spcPts val="0"/>
              </a:spcAft>
              <a:buNone/>
            </a:pPr>
            <a:r>
              <a:rPr lang="ja">
                <a:latin typeface="Kosugi"/>
                <a:ea typeface="Kosugi"/>
                <a:cs typeface="Kosugi"/>
                <a:sym typeface="Kosugi"/>
              </a:rPr>
              <a:t>ETIC.が運営する求人サイトへ、地域仕掛け人市枠として1団体5社まで、求人記事を掲載することができます。</a:t>
            </a:r>
            <a:endParaRPr>
              <a:latin typeface="Kosugi"/>
              <a:ea typeface="Kosugi"/>
              <a:cs typeface="Kosugi"/>
              <a:sym typeface="Kosugi"/>
            </a:endParaRPr>
          </a:p>
        </p:txBody>
      </p:sp>
      <p:sp>
        <p:nvSpPr>
          <p:cNvPr id="91" name="Google Shape;91;p17"/>
          <p:cNvSpPr txBox="1"/>
          <p:nvPr/>
        </p:nvSpPr>
        <p:spPr>
          <a:xfrm>
            <a:off x="157175" y="2910900"/>
            <a:ext cx="3094500" cy="572700"/>
          </a:xfrm>
          <a:prstGeom prst="rect">
            <a:avLst/>
          </a:prstGeom>
          <a:solidFill>
            <a:srgbClr val="E06666"/>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ja">
                <a:solidFill>
                  <a:srgbClr val="FFFFFF"/>
                </a:solidFill>
                <a:latin typeface="Kosugi"/>
                <a:ea typeface="Kosugi"/>
                <a:cs typeface="Kosugi"/>
                <a:sym typeface="Kosugi"/>
              </a:rPr>
              <a:t>求人記事の</a:t>
            </a:r>
            <a:r>
              <a:rPr b="1" lang="ja">
                <a:solidFill>
                  <a:srgbClr val="FFFFFF"/>
                </a:solidFill>
                <a:latin typeface="Kosugi"/>
                <a:ea typeface="Kosugi"/>
                <a:cs typeface="Kosugi"/>
                <a:sym typeface="Kosugi"/>
              </a:rPr>
              <a:t>拡散</a:t>
            </a:r>
            <a:endParaRPr b="1">
              <a:solidFill>
                <a:srgbClr val="FFFFFF"/>
              </a:solidFill>
              <a:latin typeface="Kosugi"/>
              <a:ea typeface="Kosugi"/>
              <a:cs typeface="Kosugi"/>
              <a:sym typeface="Kosugi"/>
            </a:endParaRPr>
          </a:p>
        </p:txBody>
      </p:sp>
      <p:sp>
        <p:nvSpPr>
          <p:cNvPr id="92" name="Google Shape;92;p17"/>
          <p:cNvSpPr txBox="1"/>
          <p:nvPr/>
        </p:nvSpPr>
        <p:spPr>
          <a:xfrm>
            <a:off x="3251675" y="2910900"/>
            <a:ext cx="5650500" cy="572700"/>
          </a:xfrm>
          <a:prstGeom prst="rect">
            <a:avLst/>
          </a:prstGeom>
          <a:noFill/>
          <a:ln cap="flat" cmpd="sng" w="19050">
            <a:solidFill>
              <a:srgbClr val="B7B7B7"/>
            </a:solidFill>
            <a:prstDash val="solid"/>
            <a:round/>
            <a:headEnd len="sm" w="sm" type="none"/>
            <a:tailEnd len="sm" w="sm" type="none"/>
          </a:ln>
        </p:spPr>
        <p:txBody>
          <a:bodyPr anchorCtr="0" anchor="ctr" bIns="91425" lIns="126000" spcFirstLastPara="1" rIns="126000" wrap="square" tIns="91425">
            <a:noAutofit/>
          </a:bodyPr>
          <a:lstStyle/>
          <a:p>
            <a:pPr indent="0" lvl="0" marL="0" rtl="0" algn="l">
              <a:spcBef>
                <a:spcPts val="0"/>
              </a:spcBef>
              <a:spcAft>
                <a:spcPts val="0"/>
              </a:spcAft>
              <a:buNone/>
            </a:pPr>
            <a:r>
              <a:rPr lang="ja">
                <a:latin typeface="Kosugi"/>
                <a:ea typeface="Kosugi"/>
                <a:cs typeface="Kosugi"/>
                <a:sym typeface="Kosugi"/>
              </a:rPr>
              <a:t>仕掛け人市の求人記事の特集ページを作成し、SNS広告による拡散を行います。</a:t>
            </a:r>
            <a:endParaRPr>
              <a:latin typeface="Kosugi"/>
              <a:ea typeface="Kosugi"/>
              <a:cs typeface="Kosugi"/>
              <a:sym typeface="Kosugi"/>
            </a:endParaRPr>
          </a:p>
        </p:txBody>
      </p:sp>
      <p:sp>
        <p:nvSpPr>
          <p:cNvPr id="93" name="Google Shape;93;p17"/>
          <p:cNvSpPr txBox="1"/>
          <p:nvPr/>
        </p:nvSpPr>
        <p:spPr>
          <a:xfrm>
            <a:off x="157175" y="3616950"/>
            <a:ext cx="3094500" cy="615600"/>
          </a:xfrm>
          <a:prstGeom prst="rect">
            <a:avLst/>
          </a:prstGeom>
          <a:solidFill>
            <a:srgbClr val="E06666"/>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ja">
                <a:solidFill>
                  <a:srgbClr val="FFFFFF"/>
                </a:solidFill>
                <a:latin typeface="Kosugi"/>
                <a:ea typeface="Kosugi"/>
                <a:cs typeface="Kosugi"/>
                <a:sym typeface="Kosugi"/>
              </a:rPr>
              <a:t>団体同士の</a:t>
            </a:r>
            <a:endParaRPr b="1">
              <a:solidFill>
                <a:srgbClr val="FFFFFF"/>
              </a:solidFill>
              <a:latin typeface="Kosugi"/>
              <a:ea typeface="Kosugi"/>
              <a:cs typeface="Kosugi"/>
              <a:sym typeface="Kosugi"/>
            </a:endParaRPr>
          </a:p>
          <a:p>
            <a:pPr indent="0" lvl="0" marL="0" rtl="0" algn="ctr">
              <a:spcBef>
                <a:spcPts val="0"/>
              </a:spcBef>
              <a:spcAft>
                <a:spcPts val="0"/>
              </a:spcAft>
              <a:buNone/>
            </a:pPr>
            <a:r>
              <a:rPr b="1" lang="ja">
                <a:solidFill>
                  <a:srgbClr val="FFFFFF"/>
                </a:solidFill>
                <a:latin typeface="Kosugi"/>
                <a:ea typeface="Kosugi"/>
                <a:cs typeface="Kosugi"/>
                <a:sym typeface="Kosugi"/>
              </a:rPr>
              <a:t>横の繋がり作り</a:t>
            </a:r>
            <a:endParaRPr b="1">
              <a:solidFill>
                <a:srgbClr val="FFFFFF"/>
              </a:solidFill>
              <a:latin typeface="Kosugi"/>
              <a:ea typeface="Kosugi"/>
              <a:cs typeface="Kosugi"/>
              <a:sym typeface="Kosugi"/>
            </a:endParaRPr>
          </a:p>
        </p:txBody>
      </p:sp>
      <p:sp>
        <p:nvSpPr>
          <p:cNvPr id="94" name="Google Shape;94;p17"/>
          <p:cNvSpPr txBox="1"/>
          <p:nvPr/>
        </p:nvSpPr>
        <p:spPr>
          <a:xfrm>
            <a:off x="3251674" y="3616950"/>
            <a:ext cx="5650500" cy="615600"/>
          </a:xfrm>
          <a:prstGeom prst="rect">
            <a:avLst/>
          </a:prstGeom>
          <a:noFill/>
          <a:ln cap="flat" cmpd="sng" w="19050">
            <a:solidFill>
              <a:srgbClr val="B7B7B7"/>
            </a:solidFill>
            <a:prstDash val="solid"/>
            <a:round/>
            <a:headEnd len="sm" w="sm" type="none"/>
            <a:tailEnd len="sm" w="sm" type="none"/>
          </a:ln>
        </p:spPr>
        <p:txBody>
          <a:bodyPr anchorCtr="0" anchor="ctr" bIns="91425" lIns="126000" spcFirstLastPara="1" rIns="126000" wrap="square" tIns="91425">
            <a:noAutofit/>
          </a:bodyPr>
          <a:lstStyle/>
          <a:p>
            <a:pPr indent="0" lvl="0" marL="0" rtl="0" algn="l">
              <a:spcBef>
                <a:spcPts val="0"/>
              </a:spcBef>
              <a:spcAft>
                <a:spcPts val="0"/>
              </a:spcAft>
              <a:buNone/>
            </a:pPr>
            <a:r>
              <a:rPr lang="ja">
                <a:latin typeface="Kosugi"/>
                <a:ea typeface="Kosugi"/>
                <a:cs typeface="Kosugi"/>
                <a:sym typeface="Kosugi"/>
              </a:rPr>
              <a:t>団体同士の横の繋がり作りを目的としたスタディツアーを実施します。</a:t>
            </a:r>
            <a:endParaRPr>
              <a:latin typeface="Kosugi"/>
              <a:ea typeface="Kosugi"/>
              <a:cs typeface="Kosugi"/>
              <a:sym typeface="Kosug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地域仕掛け人市２０２１</a:t>
            </a:r>
            <a:r>
              <a:rPr lang="ja"/>
              <a:t>の</a:t>
            </a:r>
            <a:r>
              <a:rPr lang="ja"/>
              <a:t>内容（従来との比較）</a:t>
            </a:r>
            <a:endParaRPr/>
          </a:p>
        </p:txBody>
      </p:sp>
      <p:sp>
        <p:nvSpPr>
          <p:cNvPr id="100" name="Google Shape;100;p18"/>
          <p:cNvSpPr txBox="1"/>
          <p:nvPr>
            <p:ph idx="1" type="body"/>
          </p:nvPr>
        </p:nvSpPr>
        <p:spPr>
          <a:xfrm>
            <a:off x="157175" y="921250"/>
            <a:ext cx="8806800" cy="627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ja" sz="1500"/>
              <a:t>従来の「日本全国！地域仕掛け人市」が持っていた機能を</a:t>
            </a:r>
            <a:r>
              <a:rPr lang="ja" sz="1500"/>
              <a:t>分類</a:t>
            </a:r>
            <a:r>
              <a:rPr lang="ja" sz="1500"/>
              <a:t>し、これらを担保する手法を</a:t>
            </a:r>
            <a:r>
              <a:rPr lang="ja" sz="1500"/>
              <a:t>機能ごとに</a:t>
            </a:r>
            <a:r>
              <a:rPr lang="ja" sz="1500"/>
              <a:t>検討いたしました。</a:t>
            </a:r>
            <a:endParaRPr sz="1500"/>
          </a:p>
        </p:txBody>
      </p:sp>
      <p:sp>
        <p:nvSpPr>
          <p:cNvPr id="101" name="Google Shape;101;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graphicFrame>
        <p:nvGraphicFramePr>
          <p:cNvPr id="102" name="Google Shape;102;p18"/>
          <p:cNvGraphicFramePr/>
          <p:nvPr/>
        </p:nvGraphicFramePr>
        <p:xfrm>
          <a:off x="227150" y="1553125"/>
          <a:ext cx="3000000" cy="3000000"/>
        </p:xfrm>
        <a:graphic>
          <a:graphicData uri="http://schemas.openxmlformats.org/drawingml/2006/table">
            <a:tbl>
              <a:tblPr>
                <a:noFill/>
                <a:tableStyleId>{E1C8CA7C-96B9-40D5-B2F4-61907C026C24}</a:tableStyleId>
              </a:tblPr>
              <a:tblGrid>
                <a:gridCol w="2625125"/>
                <a:gridCol w="2449225"/>
                <a:gridCol w="3732450"/>
              </a:tblGrid>
              <a:tr h="350500">
                <a:tc>
                  <a:txBody>
                    <a:bodyPr/>
                    <a:lstStyle/>
                    <a:p>
                      <a:pPr indent="0" lvl="0" marL="0" rtl="0" algn="ctr">
                        <a:spcBef>
                          <a:spcPts val="0"/>
                        </a:spcBef>
                        <a:spcAft>
                          <a:spcPts val="0"/>
                        </a:spcAft>
                        <a:buNone/>
                      </a:pPr>
                      <a:r>
                        <a:rPr lang="ja" sz="1100">
                          <a:latin typeface="Kosugi"/>
                          <a:ea typeface="Kosugi"/>
                          <a:cs typeface="Kosugi"/>
                          <a:sym typeface="Kosugi"/>
                        </a:rPr>
                        <a:t>持っていた機能</a:t>
                      </a:r>
                      <a:endParaRPr sz="1100">
                        <a:latin typeface="Kosugi"/>
                        <a:ea typeface="Kosugi"/>
                        <a:cs typeface="Kosugi"/>
                        <a:sym typeface="Kosugi"/>
                      </a:endParaRPr>
                    </a:p>
                  </a:txBody>
                  <a:tcPr marT="91425" marB="91425" marR="91425" marL="91425"/>
                </a:tc>
                <a:tc>
                  <a:txBody>
                    <a:bodyPr/>
                    <a:lstStyle/>
                    <a:p>
                      <a:pPr indent="0" lvl="0" marL="0" rtl="0" algn="ctr">
                        <a:spcBef>
                          <a:spcPts val="0"/>
                        </a:spcBef>
                        <a:spcAft>
                          <a:spcPts val="0"/>
                        </a:spcAft>
                        <a:buNone/>
                      </a:pPr>
                      <a:r>
                        <a:rPr lang="ja" sz="1100">
                          <a:latin typeface="Kosugi"/>
                          <a:ea typeface="Kosugi"/>
                          <a:cs typeface="Kosugi"/>
                          <a:sym typeface="Kosugi"/>
                        </a:rPr>
                        <a:t>これまでの内容</a:t>
                      </a:r>
                      <a:endParaRPr sz="1100">
                        <a:latin typeface="Kosugi"/>
                        <a:ea typeface="Kosugi"/>
                        <a:cs typeface="Kosugi"/>
                        <a:sym typeface="Kosugi"/>
                      </a:endParaRPr>
                    </a:p>
                  </a:txBody>
                  <a:tcPr marT="91425" marB="91425" marR="91425" marL="91425">
                    <a:solidFill>
                      <a:srgbClr val="D9D9D9"/>
                    </a:solidFill>
                  </a:tcPr>
                </a:tc>
                <a:tc>
                  <a:txBody>
                    <a:bodyPr/>
                    <a:lstStyle/>
                    <a:p>
                      <a:pPr indent="0" lvl="0" marL="0" rtl="0" algn="ctr">
                        <a:spcBef>
                          <a:spcPts val="0"/>
                        </a:spcBef>
                        <a:spcAft>
                          <a:spcPts val="0"/>
                        </a:spcAft>
                        <a:buNone/>
                      </a:pPr>
                      <a:r>
                        <a:rPr lang="ja" sz="1100">
                          <a:latin typeface="Kosugi"/>
                          <a:ea typeface="Kosugi"/>
                          <a:cs typeface="Kosugi"/>
                          <a:sym typeface="Kosugi"/>
                        </a:rPr>
                        <a:t>２０２１の内容</a:t>
                      </a:r>
                      <a:endParaRPr sz="1100">
                        <a:latin typeface="Kosugi"/>
                        <a:ea typeface="Kosugi"/>
                        <a:cs typeface="Kosugi"/>
                        <a:sym typeface="Kosugi"/>
                      </a:endParaRPr>
                    </a:p>
                  </a:txBody>
                  <a:tcPr marT="91425" marB="91425" marR="91425" marL="91425">
                    <a:solidFill>
                      <a:srgbClr val="F4CCCC"/>
                    </a:solidFill>
                  </a:tcPr>
                </a:tc>
              </a:tr>
              <a:tr h="518125">
                <a:tc>
                  <a:txBody>
                    <a:bodyPr/>
                    <a:lstStyle/>
                    <a:p>
                      <a:pPr indent="0" lvl="0" marL="0" rtl="0" algn="l">
                        <a:spcBef>
                          <a:spcPts val="0"/>
                        </a:spcBef>
                        <a:spcAft>
                          <a:spcPts val="0"/>
                        </a:spcAft>
                        <a:buNone/>
                      </a:pPr>
                      <a:r>
                        <a:rPr b="1" lang="ja" sz="1100">
                          <a:latin typeface="Kosugi"/>
                          <a:ea typeface="Kosugi"/>
                          <a:cs typeface="Kosugi"/>
                          <a:sym typeface="Kosugi"/>
                        </a:rPr>
                        <a:t>求人を作る・磨き上げる</a:t>
                      </a:r>
                      <a:endParaRPr b="1" sz="1100">
                        <a:latin typeface="Kosugi"/>
                        <a:ea typeface="Kosugi"/>
                        <a:cs typeface="Kosugi"/>
                        <a:sym typeface="Kosugi"/>
                      </a:endParaRPr>
                    </a:p>
                  </a:txBody>
                  <a:tcPr marT="91425" marB="91425" marR="91425" marL="91425"/>
                </a:tc>
                <a:tc>
                  <a:txBody>
                    <a:bodyPr/>
                    <a:lstStyle/>
                    <a:p>
                      <a:pPr indent="-156250" lvl="0" marL="172800" rtl="0" algn="l">
                        <a:spcBef>
                          <a:spcPts val="0"/>
                        </a:spcBef>
                        <a:spcAft>
                          <a:spcPts val="0"/>
                        </a:spcAft>
                        <a:buClr>
                          <a:schemeClr val="dk1"/>
                        </a:buClr>
                        <a:buSzPts val="1100"/>
                        <a:buFont typeface="Kosugi"/>
                        <a:buChar char="●"/>
                      </a:pPr>
                      <a:r>
                        <a:rPr lang="ja" sz="1100">
                          <a:solidFill>
                            <a:schemeClr val="dk1"/>
                          </a:solidFill>
                          <a:latin typeface="Kosugi"/>
                          <a:ea typeface="Kosugi"/>
                          <a:cs typeface="Kosugi"/>
                          <a:sym typeface="Kosugi"/>
                        </a:rPr>
                        <a:t>（任意、有料）個別コンサルティング</a:t>
                      </a:r>
                      <a:endParaRPr sz="1100">
                        <a:latin typeface="Kosugi"/>
                        <a:ea typeface="Kosugi"/>
                        <a:cs typeface="Kosugi"/>
                        <a:sym typeface="Kosugi"/>
                      </a:endParaRPr>
                    </a:p>
                  </a:txBody>
                  <a:tcPr marT="91425" marB="91425" marR="91425" marL="91425"/>
                </a:tc>
                <a:tc>
                  <a:txBody>
                    <a:bodyPr/>
                    <a:lstStyle/>
                    <a:p>
                      <a:pPr indent="-156250" lvl="0" marL="172800" rtl="0" algn="l">
                        <a:spcBef>
                          <a:spcPts val="0"/>
                        </a:spcBef>
                        <a:spcAft>
                          <a:spcPts val="0"/>
                        </a:spcAft>
                        <a:buClr>
                          <a:schemeClr val="dk1"/>
                        </a:buClr>
                        <a:buSzPts val="1100"/>
                        <a:buFont typeface="Kosugi"/>
                        <a:buChar char="●"/>
                      </a:pPr>
                      <a:r>
                        <a:rPr lang="ja" sz="1100">
                          <a:solidFill>
                            <a:schemeClr val="dk1"/>
                          </a:solidFill>
                          <a:latin typeface="Kosugi"/>
                          <a:ea typeface="Kosugi"/>
                          <a:cs typeface="Kosugi"/>
                          <a:sym typeface="Kosugi"/>
                        </a:rPr>
                        <a:t>メンターによる</a:t>
                      </a:r>
                      <a:r>
                        <a:rPr lang="ja" sz="1100">
                          <a:solidFill>
                            <a:schemeClr val="dk1"/>
                          </a:solidFill>
                          <a:latin typeface="Kosugi"/>
                          <a:ea typeface="Kosugi"/>
                          <a:cs typeface="Kosugi"/>
                          <a:sym typeface="Kosugi"/>
                        </a:rPr>
                        <a:t>求人内容のブラッシュアップ（オンライン）</a:t>
                      </a:r>
                      <a:endParaRPr sz="1100">
                        <a:solidFill>
                          <a:schemeClr val="dk1"/>
                        </a:solidFill>
                        <a:latin typeface="Kosugi"/>
                        <a:ea typeface="Kosugi"/>
                        <a:cs typeface="Kosugi"/>
                        <a:sym typeface="Kosugi"/>
                      </a:endParaRPr>
                    </a:p>
                  </a:txBody>
                  <a:tcPr marT="91425" marB="91425" marR="91425" marL="91425"/>
                </a:tc>
              </a:tr>
              <a:tr h="685775">
                <a:tc>
                  <a:txBody>
                    <a:bodyPr/>
                    <a:lstStyle/>
                    <a:p>
                      <a:pPr indent="0" lvl="0" marL="0" rtl="0" algn="l">
                        <a:spcBef>
                          <a:spcPts val="0"/>
                        </a:spcBef>
                        <a:spcAft>
                          <a:spcPts val="0"/>
                        </a:spcAft>
                        <a:buNone/>
                      </a:pPr>
                      <a:r>
                        <a:rPr b="1" lang="ja" sz="1100">
                          <a:latin typeface="Kosugi"/>
                          <a:ea typeface="Kosugi"/>
                          <a:cs typeface="Kosugi"/>
                          <a:sym typeface="Kosugi"/>
                        </a:rPr>
                        <a:t>人材が地域の求人を知る</a:t>
                      </a:r>
                      <a:endParaRPr b="1" sz="1100">
                        <a:latin typeface="Kosugi"/>
                        <a:ea typeface="Kosugi"/>
                        <a:cs typeface="Kosugi"/>
                        <a:sym typeface="Kosugi"/>
                      </a:endParaRPr>
                    </a:p>
                  </a:txBody>
                  <a:tcPr marT="91425" marB="91425" marR="91425" marL="91425"/>
                </a:tc>
                <a:tc>
                  <a:txBody>
                    <a:bodyPr/>
                    <a:lstStyle/>
                    <a:p>
                      <a:pPr indent="-156250" lvl="0" marL="172800" rtl="0" algn="l">
                        <a:spcBef>
                          <a:spcPts val="0"/>
                        </a:spcBef>
                        <a:spcAft>
                          <a:spcPts val="0"/>
                        </a:spcAft>
                        <a:buSzPts val="1100"/>
                        <a:buFont typeface="Kosugi"/>
                        <a:buChar char="●"/>
                      </a:pPr>
                      <a:r>
                        <a:rPr lang="ja" sz="1100">
                          <a:latin typeface="Kosugi"/>
                          <a:ea typeface="Kosugi"/>
                          <a:cs typeface="Kosugi"/>
                          <a:sym typeface="Kosugi"/>
                        </a:rPr>
                        <a:t>地域仕掛け人市公式WEBサイトへの掲載</a:t>
                      </a:r>
                      <a:endParaRPr sz="1100">
                        <a:latin typeface="Kosugi"/>
                        <a:ea typeface="Kosugi"/>
                        <a:cs typeface="Kosugi"/>
                        <a:sym typeface="Kosugi"/>
                      </a:endParaRPr>
                    </a:p>
                    <a:p>
                      <a:pPr indent="-156250" lvl="0" marL="172800" rtl="0" algn="l">
                        <a:spcBef>
                          <a:spcPts val="0"/>
                        </a:spcBef>
                        <a:spcAft>
                          <a:spcPts val="0"/>
                        </a:spcAft>
                        <a:buSzPts val="1100"/>
                        <a:buFont typeface="Kosugi"/>
                        <a:buChar char="●"/>
                      </a:pPr>
                      <a:r>
                        <a:rPr lang="ja" sz="1100">
                          <a:latin typeface="Kosugi"/>
                          <a:ea typeface="Kosugi"/>
                          <a:cs typeface="Kosugi"/>
                          <a:sym typeface="Kosugi"/>
                        </a:rPr>
                        <a:t>イベント当日に口頭で紹介</a:t>
                      </a:r>
                      <a:endParaRPr sz="1100">
                        <a:latin typeface="Kosugi"/>
                        <a:ea typeface="Kosugi"/>
                        <a:cs typeface="Kosugi"/>
                        <a:sym typeface="Kosugi"/>
                      </a:endParaRPr>
                    </a:p>
                  </a:txBody>
                  <a:tcPr marT="91425" marB="91425" marR="91425" marL="91425"/>
                </a:tc>
                <a:tc>
                  <a:txBody>
                    <a:bodyPr/>
                    <a:lstStyle/>
                    <a:p>
                      <a:pPr indent="-156250" lvl="0" marL="172800" rtl="0" algn="l">
                        <a:spcBef>
                          <a:spcPts val="0"/>
                        </a:spcBef>
                        <a:spcAft>
                          <a:spcPts val="0"/>
                        </a:spcAft>
                        <a:buClr>
                          <a:schemeClr val="dk1"/>
                        </a:buClr>
                        <a:buSzPts val="1100"/>
                        <a:buFont typeface="Kosugi"/>
                        <a:buChar char="●"/>
                      </a:pPr>
                      <a:r>
                        <a:rPr lang="ja" sz="1100">
                          <a:solidFill>
                            <a:schemeClr val="dk1"/>
                          </a:solidFill>
                          <a:latin typeface="Kosugi"/>
                          <a:ea typeface="Kosugi"/>
                          <a:cs typeface="Kosugi"/>
                          <a:sym typeface="Kosugi"/>
                        </a:rPr>
                        <a:t>求人サイトへの求人記事掲載</a:t>
                      </a:r>
                      <a:endParaRPr sz="1100">
                        <a:solidFill>
                          <a:schemeClr val="dk1"/>
                        </a:solidFill>
                        <a:latin typeface="Kosugi"/>
                        <a:ea typeface="Kosugi"/>
                        <a:cs typeface="Kosugi"/>
                        <a:sym typeface="Kosugi"/>
                      </a:endParaRPr>
                    </a:p>
                    <a:p>
                      <a:pPr indent="-156250" lvl="0" marL="172800" rtl="0" algn="l">
                        <a:spcBef>
                          <a:spcPts val="0"/>
                        </a:spcBef>
                        <a:spcAft>
                          <a:spcPts val="0"/>
                        </a:spcAft>
                        <a:buClr>
                          <a:schemeClr val="dk1"/>
                        </a:buClr>
                        <a:buSzPts val="1100"/>
                        <a:buFont typeface="Kosugi"/>
                        <a:buChar char="●"/>
                      </a:pPr>
                      <a:r>
                        <a:rPr lang="ja" sz="1100">
                          <a:latin typeface="Kosugi"/>
                          <a:ea typeface="Kosugi"/>
                          <a:cs typeface="Kosugi"/>
                          <a:sym typeface="Kosugi"/>
                        </a:rPr>
                        <a:t>特集ページの設置</a:t>
                      </a:r>
                      <a:endParaRPr sz="1100">
                        <a:latin typeface="Kosugi"/>
                        <a:ea typeface="Kosugi"/>
                        <a:cs typeface="Kosugi"/>
                        <a:sym typeface="Kosugi"/>
                      </a:endParaRPr>
                    </a:p>
                    <a:p>
                      <a:pPr indent="-156250" lvl="0" marL="172800" rtl="0" algn="l">
                        <a:spcBef>
                          <a:spcPts val="0"/>
                        </a:spcBef>
                        <a:spcAft>
                          <a:spcPts val="0"/>
                        </a:spcAft>
                        <a:buClr>
                          <a:schemeClr val="dk1"/>
                        </a:buClr>
                        <a:buSzPts val="1100"/>
                        <a:buFont typeface="Kosugi"/>
                        <a:buChar char="●"/>
                      </a:pPr>
                      <a:r>
                        <a:rPr lang="ja" sz="1100">
                          <a:latin typeface="Kosugi"/>
                          <a:ea typeface="Kosugi"/>
                          <a:cs typeface="Kosugi"/>
                          <a:sym typeface="Kosugi"/>
                        </a:rPr>
                        <a:t>特集ページへのSNS広告</a:t>
                      </a:r>
                      <a:endParaRPr sz="1100">
                        <a:latin typeface="Kosugi"/>
                        <a:ea typeface="Kosugi"/>
                        <a:cs typeface="Kosugi"/>
                        <a:sym typeface="Kosugi"/>
                      </a:endParaRPr>
                    </a:p>
                  </a:txBody>
                  <a:tcPr marT="91425" marB="91425" marR="91425" marL="91425"/>
                </a:tc>
              </a:tr>
              <a:tr h="518125">
                <a:tc>
                  <a:txBody>
                    <a:bodyPr/>
                    <a:lstStyle/>
                    <a:p>
                      <a:pPr indent="0" lvl="0" marL="0" rtl="0" algn="l">
                        <a:spcBef>
                          <a:spcPts val="0"/>
                        </a:spcBef>
                        <a:spcAft>
                          <a:spcPts val="0"/>
                        </a:spcAft>
                        <a:buNone/>
                      </a:pPr>
                      <a:r>
                        <a:rPr b="1" lang="ja" sz="1100">
                          <a:latin typeface="Kosugi"/>
                          <a:ea typeface="Kosugi"/>
                          <a:cs typeface="Kosugi"/>
                          <a:sym typeface="Kosugi"/>
                        </a:rPr>
                        <a:t>人材が仕掛け人と話し、地域/企業/求人内容の理解を深める</a:t>
                      </a:r>
                      <a:endParaRPr b="1" sz="1100">
                        <a:latin typeface="Kosugi"/>
                        <a:ea typeface="Kosugi"/>
                        <a:cs typeface="Kosugi"/>
                        <a:sym typeface="Kosugi"/>
                      </a:endParaRPr>
                    </a:p>
                  </a:txBody>
                  <a:tcPr marT="91425" marB="91425" marR="91425" marL="91425"/>
                </a:tc>
                <a:tc>
                  <a:txBody>
                    <a:bodyPr/>
                    <a:lstStyle/>
                    <a:p>
                      <a:pPr indent="-156250" lvl="0" marL="172800" rtl="0" algn="l">
                        <a:spcBef>
                          <a:spcPts val="0"/>
                        </a:spcBef>
                        <a:spcAft>
                          <a:spcPts val="0"/>
                        </a:spcAft>
                        <a:buClr>
                          <a:schemeClr val="dk1"/>
                        </a:buClr>
                        <a:buSzPts val="1100"/>
                        <a:buFont typeface="Kosugi"/>
                        <a:buChar char="●"/>
                      </a:pPr>
                      <a:r>
                        <a:rPr lang="ja" sz="1100">
                          <a:solidFill>
                            <a:schemeClr val="dk1"/>
                          </a:solidFill>
                          <a:latin typeface="Kosugi"/>
                          <a:ea typeface="Kosugi"/>
                          <a:cs typeface="Kosugi"/>
                          <a:sym typeface="Kosugi"/>
                        </a:rPr>
                        <a:t>イベント当日に会話</a:t>
                      </a:r>
                      <a:endParaRPr sz="1100">
                        <a:latin typeface="Kosugi"/>
                        <a:ea typeface="Kosugi"/>
                        <a:cs typeface="Kosugi"/>
                        <a:sym typeface="Kosugi"/>
                      </a:endParaRPr>
                    </a:p>
                  </a:txBody>
                  <a:tcPr marT="91425" marB="91425" marR="91425" marL="91425"/>
                </a:tc>
                <a:tc>
                  <a:txBody>
                    <a:bodyPr/>
                    <a:lstStyle/>
                    <a:p>
                      <a:pPr indent="-156250" lvl="0" marL="172800" rtl="0" algn="l">
                        <a:spcBef>
                          <a:spcPts val="0"/>
                        </a:spcBef>
                        <a:spcAft>
                          <a:spcPts val="0"/>
                        </a:spcAft>
                        <a:buClr>
                          <a:schemeClr val="dk1"/>
                        </a:buClr>
                        <a:buSzPts val="1100"/>
                        <a:buFont typeface="Kosugi"/>
                        <a:buChar char="●"/>
                      </a:pPr>
                      <a:r>
                        <a:rPr lang="ja" sz="1100">
                          <a:solidFill>
                            <a:schemeClr val="dk1"/>
                          </a:solidFill>
                          <a:latin typeface="Kosugi"/>
                          <a:ea typeface="Kosugi"/>
                          <a:cs typeface="Kosugi"/>
                          <a:sym typeface="Kosugi"/>
                        </a:rPr>
                        <a:t>各団体ごとに説明会を実施頂く（任意・推奨）</a:t>
                      </a:r>
                      <a:endParaRPr sz="1100">
                        <a:solidFill>
                          <a:schemeClr val="dk1"/>
                        </a:solidFill>
                        <a:latin typeface="Kosugi"/>
                        <a:ea typeface="Kosugi"/>
                        <a:cs typeface="Kosugi"/>
                        <a:sym typeface="Kosugi"/>
                      </a:endParaRPr>
                    </a:p>
                  </a:txBody>
                  <a:tcPr marT="91425" marB="91425" marR="91425" marL="91425"/>
                </a:tc>
              </a:tr>
              <a:tr h="518125">
                <a:tc>
                  <a:txBody>
                    <a:bodyPr/>
                    <a:lstStyle/>
                    <a:p>
                      <a:pPr indent="0" lvl="0" marL="0" rtl="0" algn="l">
                        <a:spcBef>
                          <a:spcPts val="0"/>
                        </a:spcBef>
                        <a:spcAft>
                          <a:spcPts val="0"/>
                        </a:spcAft>
                        <a:buNone/>
                      </a:pPr>
                      <a:r>
                        <a:rPr b="1" lang="ja" sz="1100">
                          <a:latin typeface="Kosugi"/>
                          <a:ea typeface="Kosugi"/>
                          <a:cs typeface="Kosugi"/>
                          <a:sym typeface="Kosugi"/>
                        </a:rPr>
                        <a:t>人材が自分と同じ考えを持つ人の存在を認識し、背中を押される</a:t>
                      </a:r>
                      <a:endParaRPr b="1" sz="1100">
                        <a:latin typeface="Kosugi"/>
                        <a:ea typeface="Kosugi"/>
                        <a:cs typeface="Kosugi"/>
                        <a:sym typeface="Kosugi"/>
                      </a:endParaRPr>
                    </a:p>
                  </a:txBody>
                  <a:tcPr marT="91425" marB="91425" marR="91425" marL="91425"/>
                </a:tc>
                <a:tc>
                  <a:txBody>
                    <a:bodyPr/>
                    <a:lstStyle/>
                    <a:p>
                      <a:pPr indent="-156250" lvl="0" marL="172800" rtl="0" algn="l">
                        <a:spcBef>
                          <a:spcPts val="0"/>
                        </a:spcBef>
                        <a:spcAft>
                          <a:spcPts val="0"/>
                        </a:spcAft>
                        <a:buClr>
                          <a:schemeClr val="dk1"/>
                        </a:buClr>
                        <a:buSzPts val="1100"/>
                        <a:buFont typeface="Kosugi"/>
                        <a:buChar char="●"/>
                      </a:pPr>
                      <a:r>
                        <a:rPr lang="ja" sz="1100">
                          <a:solidFill>
                            <a:schemeClr val="dk1"/>
                          </a:solidFill>
                          <a:latin typeface="Kosugi"/>
                          <a:ea typeface="Kosugi"/>
                          <a:cs typeface="Kosugi"/>
                          <a:sym typeface="Kosugi"/>
                        </a:rPr>
                        <a:t>イベント当日に参加者を見ることによって醸成</a:t>
                      </a:r>
                      <a:endParaRPr sz="1100">
                        <a:latin typeface="Kosugi"/>
                        <a:ea typeface="Kosugi"/>
                        <a:cs typeface="Kosugi"/>
                        <a:sym typeface="Kosugi"/>
                      </a:endParaRPr>
                    </a:p>
                  </a:txBody>
                  <a:tcPr marT="91425" marB="91425" marR="91425" marL="91425"/>
                </a:tc>
                <a:tc>
                  <a:txBody>
                    <a:bodyPr/>
                    <a:lstStyle/>
                    <a:p>
                      <a:pPr indent="-156250" lvl="0" marL="172800" rtl="0" algn="l">
                        <a:spcBef>
                          <a:spcPts val="0"/>
                        </a:spcBef>
                        <a:spcAft>
                          <a:spcPts val="0"/>
                        </a:spcAft>
                        <a:buClr>
                          <a:schemeClr val="dk1"/>
                        </a:buClr>
                        <a:buSzPts val="1100"/>
                        <a:buFont typeface="Kosugi"/>
                        <a:buChar char="●"/>
                      </a:pPr>
                      <a:r>
                        <a:rPr lang="ja" sz="1100">
                          <a:solidFill>
                            <a:schemeClr val="dk1"/>
                          </a:solidFill>
                          <a:latin typeface="Kosugi"/>
                          <a:ea typeface="Kosugi"/>
                          <a:cs typeface="Kosugi"/>
                          <a:sym typeface="Kosugi"/>
                        </a:rPr>
                        <a:t>各団体ごとの説明会の中で、参加者の存在を認識</a:t>
                      </a:r>
                      <a:endParaRPr sz="1100">
                        <a:solidFill>
                          <a:schemeClr val="dk1"/>
                        </a:solidFill>
                        <a:latin typeface="Kosugi"/>
                        <a:ea typeface="Kosugi"/>
                        <a:cs typeface="Kosugi"/>
                        <a:sym typeface="Kosugi"/>
                      </a:endParaRPr>
                    </a:p>
                    <a:p>
                      <a:pPr indent="-156250" lvl="0" marL="172800" rtl="0" algn="l">
                        <a:spcBef>
                          <a:spcPts val="0"/>
                        </a:spcBef>
                        <a:spcAft>
                          <a:spcPts val="0"/>
                        </a:spcAft>
                        <a:buClr>
                          <a:schemeClr val="dk1"/>
                        </a:buClr>
                        <a:buSzPts val="1100"/>
                        <a:buFont typeface="Kosugi"/>
                        <a:buChar char="●"/>
                      </a:pPr>
                      <a:r>
                        <a:rPr lang="ja" sz="1100">
                          <a:solidFill>
                            <a:schemeClr val="dk1"/>
                          </a:solidFill>
                          <a:latin typeface="Kosugi"/>
                          <a:ea typeface="Kosugi"/>
                          <a:cs typeface="Kosugi"/>
                          <a:sym typeface="Kosugi"/>
                        </a:rPr>
                        <a:t>SNS投稿や広告、およびそれらへの反応によって醸成</a:t>
                      </a:r>
                      <a:endParaRPr sz="1100">
                        <a:solidFill>
                          <a:schemeClr val="dk1"/>
                        </a:solidFill>
                        <a:latin typeface="Kosugi"/>
                        <a:ea typeface="Kosugi"/>
                        <a:cs typeface="Kosugi"/>
                        <a:sym typeface="Kosugi"/>
                      </a:endParaRPr>
                    </a:p>
                  </a:txBody>
                  <a:tcPr marT="91425" marB="91425" marR="91425" marL="91425"/>
                </a:tc>
              </a:tr>
              <a:tr h="685775">
                <a:tc>
                  <a:txBody>
                    <a:bodyPr/>
                    <a:lstStyle/>
                    <a:p>
                      <a:pPr indent="0" lvl="0" marL="0" rtl="0" algn="l">
                        <a:spcBef>
                          <a:spcPts val="0"/>
                        </a:spcBef>
                        <a:spcAft>
                          <a:spcPts val="0"/>
                        </a:spcAft>
                        <a:buNone/>
                      </a:pPr>
                      <a:r>
                        <a:rPr b="1" lang="ja" sz="1100">
                          <a:latin typeface="Kosugi"/>
                          <a:ea typeface="Kosugi"/>
                          <a:cs typeface="Kosugi"/>
                          <a:sym typeface="Kosugi"/>
                        </a:rPr>
                        <a:t>出展団体同士の横のつながり作り機能（団体同士のレベルアップ機能）</a:t>
                      </a:r>
                      <a:endParaRPr b="1" sz="1100">
                        <a:latin typeface="Kosugi"/>
                        <a:ea typeface="Kosugi"/>
                        <a:cs typeface="Kosugi"/>
                        <a:sym typeface="Kosugi"/>
                      </a:endParaRPr>
                    </a:p>
                  </a:txBody>
                  <a:tcPr marT="91425" marB="91425" marR="91425" marL="91425"/>
                </a:tc>
                <a:tc>
                  <a:txBody>
                    <a:bodyPr/>
                    <a:lstStyle/>
                    <a:p>
                      <a:pPr indent="-156250" lvl="0" marL="172800" rtl="0" algn="l">
                        <a:spcBef>
                          <a:spcPts val="0"/>
                        </a:spcBef>
                        <a:spcAft>
                          <a:spcPts val="0"/>
                        </a:spcAft>
                        <a:buClr>
                          <a:schemeClr val="dk1"/>
                        </a:buClr>
                        <a:buSzPts val="1100"/>
                        <a:buFont typeface="Kosugi"/>
                        <a:buChar char="●"/>
                      </a:pPr>
                      <a:r>
                        <a:rPr lang="ja" sz="1100">
                          <a:solidFill>
                            <a:schemeClr val="dk1"/>
                          </a:solidFill>
                          <a:latin typeface="Kosugi"/>
                          <a:ea typeface="Kosugi"/>
                          <a:cs typeface="Kosugi"/>
                          <a:sym typeface="Kosugi"/>
                        </a:rPr>
                        <a:t>説明会や研修会の実施</a:t>
                      </a:r>
                      <a:endParaRPr sz="1100">
                        <a:solidFill>
                          <a:schemeClr val="dk1"/>
                        </a:solidFill>
                        <a:latin typeface="Kosugi"/>
                        <a:ea typeface="Kosugi"/>
                        <a:cs typeface="Kosugi"/>
                        <a:sym typeface="Kosugi"/>
                      </a:endParaRPr>
                    </a:p>
                    <a:p>
                      <a:pPr indent="-156250" lvl="0" marL="172800" rtl="0" algn="l">
                        <a:spcBef>
                          <a:spcPts val="0"/>
                        </a:spcBef>
                        <a:spcAft>
                          <a:spcPts val="0"/>
                        </a:spcAft>
                        <a:buClr>
                          <a:schemeClr val="dk1"/>
                        </a:buClr>
                        <a:buSzPts val="1100"/>
                        <a:buFont typeface="Kosugi"/>
                        <a:buChar char="●"/>
                      </a:pPr>
                      <a:r>
                        <a:rPr lang="ja" sz="1100">
                          <a:solidFill>
                            <a:schemeClr val="dk1"/>
                          </a:solidFill>
                          <a:latin typeface="Kosugi"/>
                          <a:ea typeface="Kosugi"/>
                          <a:cs typeface="Kosugi"/>
                          <a:sym typeface="Kosugi"/>
                        </a:rPr>
                        <a:t>イベント後の懇親会の実施</a:t>
                      </a:r>
                      <a:endParaRPr sz="1100">
                        <a:solidFill>
                          <a:schemeClr val="dk1"/>
                        </a:solidFill>
                        <a:latin typeface="Kosugi"/>
                        <a:ea typeface="Kosugi"/>
                        <a:cs typeface="Kosugi"/>
                        <a:sym typeface="Kosugi"/>
                      </a:endParaRPr>
                    </a:p>
                    <a:p>
                      <a:pPr indent="-156250" lvl="0" marL="172800" rtl="0" algn="l">
                        <a:spcBef>
                          <a:spcPts val="0"/>
                        </a:spcBef>
                        <a:spcAft>
                          <a:spcPts val="0"/>
                        </a:spcAft>
                        <a:buClr>
                          <a:schemeClr val="dk1"/>
                        </a:buClr>
                        <a:buSzPts val="1100"/>
                        <a:buFont typeface="Kosugi"/>
                        <a:buChar char="●"/>
                      </a:pPr>
                      <a:r>
                        <a:rPr lang="ja" sz="1100">
                          <a:solidFill>
                            <a:schemeClr val="dk1"/>
                          </a:solidFill>
                          <a:latin typeface="Kosugi"/>
                          <a:ea typeface="Kosugi"/>
                          <a:cs typeface="Kosugi"/>
                          <a:sym typeface="Kosugi"/>
                        </a:rPr>
                        <a:t>Slackでの繋がり</a:t>
                      </a:r>
                      <a:endParaRPr sz="1100">
                        <a:solidFill>
                          <a:schemeClr val="dk1"/>
                        </a:solidFill>
                        <a:latin typeface="Kosugi"/>
                        <a:ea typeface="Kosugi"/>
                        <a:cs typeface="Kosugi"/>
                        <a:sym typeface="Kosugi"/>
                      </a:endParaRPr>
                    </a:p>
                  </a:txBody>
                  <a:tcPr marT="91425" marB="91425" marR="91425" marL="91425"/>
                </a:tc>
                <a:tc>
                  <a:txBody>
                    <a:bodyPr/>
                    <a:lstStyle/>
                    <a:p>
                      <a:pPr indent="-156250" lvl="0" marL="172800" rtl="0" algn="l">
                        <a:spcBef>
                          <a:spcPts val="0"/>
                        </a:spcBef>
                        <a:spcAft>
                          <a:spcPts val="0"/>
                        </a:spcAft>
                        <a:buClr>
                          <a:schemeClr val="dk1"/>
                        </a:buClr>
                        <a:buSzPts val="1100"/>
                        <a:buFont typeface="Kosugi"/>
                        <a:buChar char="●"/>
                      </a:pPr>
                      <a:r>
                        <a:rPr lang="ja" sz="1100">
                          <a:latin typeface="Kosugi"/>
                          <a:ea typeface="Kosugi"/>
                          <a:cs typeface="Kosugi"/>
                          <a:sym typeface="Kosugi"/>
                        </a:rPr>
                        <a:t>ブラッシュアップによるネットワーク機会作り</a:t>
                      </a:r>
                      <a:endParaRPr sz="1100">
                        <a:latin typeface="Kosugi"/>
                        <a:ea typeface="Kosugi"/>
                        <a:cs typeface="Kosugi"/>
                        <a:sym typeface="Kosugi"/>
                      </a:endParaRPr>
                    </a:p>
                    <a:p>
                      <a:pPr indent="-156250" lvl="0" marL="172800" rtl="0" algn="l">
                        <a:spcBef>
                          <a:spcPts val="0"/>
                        </a:spcBef>
                        <a:spcAft>
                          <a:spcPts val="0"/>
                        </a:spcAft>
                        <a:buClr>
                          <a:schemeClr val="dk1"/>
                        </a:buClr>
                        <a:buSzPts val="1100"/>
                        <a:buFont typeface="Kosugi"/>
                        <a:buChar char="●"/>
                      </a:pPr>
                      <a:r>
                        <a:rPr lang="ja" sz="1100">
                          <a:latin typeface="Kosugi"/>
                          <a:ea typeface="Kosugi"/>
                          <a:cs typeface="Kosugi"/>
                          <a:sym typeface="Kosugi"/>
                        </a:rPr>
                        <a:t>地域訪問スタディーツアー</a:t>
                      </a:r>
                      <a:endParaRPr sz="1100">
                        <a:latin typeface="Kosugi"/>
                        <a:ea typeface="Kosugi"/>
                        <a:cs typeface="Kosugi"/>
                        <a:sym typeface="Kosugi"/>
                      </a:endParaRPr>
                    </a:p>
                    <a:p>
                      <a:pPr indent="-156250" lvl="0" marL="172800" rtl="0" algn="l">
                        <a:spcBef>
                          <a:spcPts val="0"/>
                        </a:spcBef>
                        <a:spcAft>
                          <a:spcPts val="0"/>
                        </a:spcAft>
                        <a:buClr>
                          <a:schemeClr val="dk1"/>
                        </a:buClr>
                        <a:buSzPts val="1100"/>
                        <a:buFont typeface="Kosugi"/>
                        <a:buChar char="●"/>
                      </a:pPr>
                      <a:r>
                        <a:rPr lang="ja" sz="1100">
                          <a:latin typeface="Kosugi"/>
                          <a:ea typeface="Kosugi"/>
                          <a:cs typeface="Kosugi"/>
                          <a:sym typeface="Kosugi"/>
                        </a:rPr>
                        <a:t>Slackでの繋がりを継続</a:t>
                      </a:r>
                      <a:endParaRPr sz="1100">
                        <a:latin typeface="Kosugi"/>
                        <a:ea typeface="Kosugi"/>
                        <a:cs typeface="Kosugi"/>
                        <a:sym typeface="Kosugi"/>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参加者の求人応募フローの従来との比較</a:t>
            </a:r>
            <a:endParaRPr/>
          </a:p>
        </p:txBody>
      </p:sp>
      <p:sp>
        <p:nvSpPr>
          <p:cNvPr id="108" name="Google Shape;108;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109" name="Google Shape;109;p19"/>
          <p:cNvSpPr txBox="1"/>
          <p:nvPr/>
        </p:nvSpPr>
        <p:spPr>
          <a:xfrm>
            <a:off x="222550" y="1021175"/>
            <a:ext cx="8714700" cy="13707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ja" sz="1500">
                <a:latin typeface="Kosugi"/>
                <a:ea typeface="Kosugi"/>
                <a:cs typeface="Kosugi"/>
                <a:sym typeface="Kosugi"/>
              </a:rPr>
              <a:t>従来</a:t>
            </a:r>
            <a:endParaRPr sz="1500">
              <a:latin typeface="Kosugi"/>
              <a:ea typeface="Kosugi"/>
              <a:cs typeface="Kosugi"/>
              <a:sym typeface="Kosugi"/>
            </a:endParaRPr>
          </a:p>
        </p:txBody>
      </p:sp>
      <p:sp>
        <p:nvSpPr>
          <p:cNvPr id="110" name="Google Shape;110;p19"/>
          <p:cNvSpPr txBox="1"/>
          <p:nvPr/>
        </p:nvSpPr>
        <p:spPr>
          <a:xfrm>
            <a:off x="222550" y="2504100"/>
            <a:ext cx="8714700" cy="2159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ja" sz="1500">
                <a:latin typeface="Kosugi"/>
                <a:ea typeface="Kosugi"/>
                <a:cs typeface="Kosugi"/>
                <a:sym typeface="Kosugi"/>
              </a:rPr>
              <a:t>２０２１</a:t>
            </a:r>
            <a:endParaRPr sz="1500">
              <a:latin typeface="Kosugi"/>
              <a:ea typeface="Kosugi"/>
              <a:cs typeface="Kosugi"/>
              <a:sym typeface="Kosugi"/>
            </a:endParaRPr>
          </a:p>
        </p:txBody>
      </p:sp>
      <p:sp>
        <p:nvSpPr>
          <p:cNvPr id="111" name="Google Shape;111;p19"/>
          <p:cNvSpPr/>
          <p:nvPr/>
        </p:nvSpPr>
        <p:spPr>
          <a:xfrm>
            <a:off x="331900" y="1444500"/>
            <a:ext cx="1378800" cy="743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ja">
                <a:latin typeface="Kosugi"/>
                <a:ea typeface="Kosugi"/>
                <a:cs typeface="Kosugi"/>
                <a:sym typeface="Kosugi"/>
              </a:rPr>
              <a:t>FacebookなどのWEB広告</a:t>
            </a:r>
            <a:endParaRPr>
              <a:latin typeface="Kosugi"/>
              <a:ea typeface="Kosugi"/>
              <a:cs typeface="Kosugi"/>
              <a:sym typeface="Kosugi"/>
            </a:endParaRPr>
          </a:p>
        </p:txBody>
      </p:sp>
      <p:sp>
        <p:nvSpPr>
          <p:cNvPr id="112" name="Google Shape;112;p19"/>
          <p:cNvSpPr/>
          <p:nvPr/>
        </p:nvSpPr>
        <p:spPr>
          <a:xfrm>
            <a:off x="2025025" y="1444500"/>
            <a:ext cx="1534500" cy="743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a:latin typeface="Kosugi"/>
                <a:ea typeface="Kosugi"/>
                <a:cs typeface="Kosugi"/>
                <a:sym typeface="Kosugi"/>
              </a:rPr>
              <a:t>Peatix</a:t>
            </a:r>
            <a:br>
              <a:rPr lang="ja">
                <a:latin typeface="Kosugi"/>
                <a:ea typeface="Kosugi"/>
                <a:cs typeface="Kosugi"/>
                <a:sym typeface="Kosugi"/>
              </a:rPr>
            </a:br>
            <a:r>
              <a:rPr lang="ja">
                <a:latin typeface="Kosugi"/>
                <a:ea typeface="Kosugi"/>
                <a:cs typeface="Kosugi"/>
                <a:sym typeface="Kosugi"/>
              </a:rPr>
              <a:t>イベントページ</a:t>
            </a:r>
            <a:endParaRPr>
              <a:latin typeface="Kosugi"/>
              <a:ea typeface="Kosugi"/>
              <a:cs typeface="Kosugi"/>
              <a:sym typeface="Kosugi"/>
            </a:endParaRPr>
          </a:p>
        </p:txBody>
      </p:sp>
      <p:sp>
        <p:nvSpPr>
          <p:cNvPr id="113" name="Google Shape;113;p19"/>
          <p:cNvSpPr/>
          <p:nvPr/>
        </p:nvSpPr>
        <p:spPr>
          <a:xfrm>
            <a:off x="3963625" y="1444500"/>
            <a:ext cx="1431300" cy="743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ja" sz="1200">
                <a:latin typeface="Kosugi"/>
                <a:ea typeface="Kosugi"/>
                <a:cs typeface="Kosugi"/>
                <a:sym typeface="Kosugi"/>
              </a:rPr>
              <a:t>イベント当日</a:t>
            </a:r>
            <a:br>
              <a:rPr lang="ja" sz="1200">
                <a:latin typeface="Kosugi"/>
                <a:ea typeface="Kosugi"/>
                <a:cs typeface="Kosugi"/>
                <a:sym typeface="Kosugi"/>
              </a:rPr>
            </a:br>
            <a:r>
              <a:rPr lang="ja" sz="1200">
                <a:latin typeface="Kosugi"/>
                <a:ea typeface="Kosugi"/>
                <a:cs typeface="Kosugi"/>
                <a:sym typeface="Kosugi"/>
              </a:rPr>
              <a:t>（</a:t>
            </a:r>
            <a:r>
              <a:rPr lang="ja" sz="1200">
                <a:solidFill>
                  <a:schemeClr val="dk1"/>
                </a:solidFill>
                <a:latin typeface="Kosugi"/>
                <a:ea typeface="Kosugi"/>
                <a:cs typeface="Kosugi"/>
                <a:sym typeface="Kosugi"/>
              </a:rPr>
              <a:t>各地のブースで求人紹介）</a:t>
            </a:r>
            <a:endParaRPr sz="1200">
              <a:latin typeface="Kosugi"/>
              <a:ea typeface="Kosugi"/>
              <a:cs typeface="Kosugi"/>
              <a:sym typeface="Kosugi"/>
            </a:endParaRPr>
          </a:p>
        </p:txBody>
      </p:sp>
      <p:sp>
        <p:nvSpPr>
          <p:cNvPr id="114" name="Google Shape;114;p19"/>
          <p:cNvSpPr/>
          <p:nvPr/>
        </p:nvSpPr>
        <p:spPr>
          <a:xfrm>
            <a:off x="5617525" y="1444500"/>
            <a:ext cx="1378800" cy="743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a:latin typeface="Kosugi"/>
                <a:ea typeface="Kosugi"/>
                <a:cs typeface="Kosugi"/>
                <a:sym typeface="Kosugi"/>
              </a:rPr>
              <a:t>求人へ応募</a:t>
            </a:r>
            <a:endParaRPr>
              <a:latin typeface="Kosugi"/>
              <a:ea typeface="Kosugi"/>
              <a:cs typeface="Kosugi"/>
              <a:sym typeface="Kosugi"/>
            </a:endParaRPr>
          </a:p>
        </p:txBody>
      </p:sp>
      <p:sp>
        <p:nvSpPr>
          <p:cNvPr id="115" name="Google Shape;115;p19"/>
          <p:cNvSpPr/>
          <p:nvPr/>
        </p:nvSpPr>
        <p:spPr>
          <a:xfrm>
            <a:off x="7224950" y="1444500"/>
            <a:ext cx="1534500" cy="743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ja">
                <a:latin typeface="Kosugi"/>
                <a:ea typeface="Kosugi"/>
                <a:cs typeface="Kosugi"/>
                <a:sym typeface="Kosugi"/>
              </a:rPr>
              <a:t>選考プロセスへ</a:t>
            </a:r>
            <a:endParaRPr>
              <a:latin typeface="Kosugi"/>
              <a:ea typeface="Kosugi"/>
              <a:cs typeface="Kosugi"/>
              <a:sym typeface="Kosugi"/>
            </a:endParaRPr>
          </a:p>
        </p:txBody>
      </p:sp>
      <p:sp>
        <p:nvSpPr>
          <p:cNvPr id="116" name="Google Shape;116;p19"/>
          <p:cNvSpPr/>
          <p:nvPr/>
        </p:nvSpPr>
        <p:spPr>
          <a:xfrm>
            <a:off x="307400" y="3027425"/>
            <a:ext cx="1378800" cy="743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ja">
                <a:latin typeface="Kosugi"/>
                <a:ea typeface="Kosugi"/>
                <a:cs typeface="Kosugi"/>
                <a:sym typeface="Kosugi"/>
              </a:rPr>
              <a:t>Facebook</a:t>
            </a:r>
            <a:r>
              <a:rPr lang="ja">
                <a:latin typeface="Kosugi"/>
                <a:ea typeface="Kosugi"/>
                <a:cs typeface="Kosugi"/>
                <a:sym typeface="Kosugi"/>
              </a:rPr>
              <a:t>などのWEB</a:t>
            </a:r>
            <a:r>
              <a:rPr lang="ja">
                <a:latin typeface="Kosugi"/>
                <a:ea typeface="Kosugi"/>
                <a:cs typeface="Kosugi"/>
                <a:sym typeface="Kosugi"/>
              </a:rPr>
              <a:t>広告</a:t>
            </a:r>
            <a:endParaRPr>
              <a:latin typeface="Kosugi"/>
              <a:ea typeface="Kosugi"/>
              <a:cs typeface="Kosugi"/>
              <a:sym typeface="Kosugi"/>
            </a:endParaRPr>
          </a:p>
        </p:txBody>
      </p:sp>
      <p:sp>
        <p:nvSpPr>
          <p:cNvPr id="117" name="Google Shape;117;p19"/>
          <p:cNvSpPr/>
          <p:nvPr/>
        </p:nvSpPr>
        <p:spPr>
          <a:xfrm>
            <a:off x="2025025" y="3027425"/>
            <a:ext cx="1534500" cy="7437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ja">
                <a:latin typeface="Kosugi"/>
                <a:ea typeface="Kosugi"/>
                <a:cs typeface="Kosugi"/>
                <a:sym typeface="Kosugi"/>
              </a:rPr>
              <a:t>各地の求人情報特集ページ</a:t>
            </a:r>
            <a:endParaRPr>
              <a:latin typeface="Kosugi"/>
              <a:ea typeface="Kosugi"/>
              <a:cs typeface="Kosugi"/>
              <a:sym typeface="Kosugi"/>
            </a:endParaRPr>
          </a:p>
        </p:txBody>
      </p:sp>
      <p:sp>
        <p:nvSpPr>
          <p:cNvPr id="118" name="Google Shape;118;p19"/>
          <p:cNvSpPr/>
          <p:nvPr/>
        </p:nvSpPr>
        <p:spPr>
          <a:xfrm>
            <a:off x="3963625" y="3897425"/>
            <a:ext cx="15345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a:latin typeface="Kosugi"/>
                <a:ea typeface="Kosugi"/>
                <a:cs typeface="Kosugi"/>
                <a:sym typeface="Kosugi"/>
              </a:rPr>
              <a:t>説明会に参加</a:t>
            </a:r>
            <a:endParaRPr>
              <a:latin typeface="Kosugi"/>
              <a:ea typeface="Kosugi"/>
              <a:cs typeface="Kosugi"/>
              <a:sym typeface="Kosugi"/>
            </a:endParaRPr>
          </a:p>
        </p:txBody>
      </p:sp>
      <p:sp>
        <p:nvSpPr>
          <p:cNvPr id="119" name="Google Shape;119;p19"/>
          <p:cNvSpPr/>
          <p:nvPr/>
        </p:nvSpPr>
        <p:spPr>
          <a:xfrm>
            <a:off x="3963625" y="3022375"/>
            <a:ext cx="1534500" cy="743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ja">
                <a:latin typeface="Kosugi"/>
                <a:ea typeface="Kosugi"/>
                <a:cs typeface="Kosugi"/>
                <a:sym typeface="Kosugi"/>
              </a:rPr>
              <a:t>関心とぴたり合うので即応募</a:t>
            </a:r>
            <a:endParaRPr>
              <a:latin typeface="Kosugi"/>
              <a:ea typeface="Kosugi"/>
              <a:cs typeface="Kosugi"/>
              <a:sym typeface="Kosugi"/>
            </a:endParaRPr>
          </a:p>
        </p:txBody>
      </p:sp>
      <p:sp>
        <p:nvSpPr>
          <p:cNvPr id="120" name="Google Shape;120;p19"/>
          <p:cNvSpPr/>
          <p:nvPr/>
        </p:nvSpPr>
        <p:spPr>
          <a:xfrm>
            <a:off x="7231425" y="3027425"/>
            <a:ext cx="1534500" cy="743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ja">
                <a:latin typeface="Kosugi"/>
                <a:ea typeface="Kosugi"/>
                <a:cs typeface="Kosugi"/>
                <a:sym typeface="Kosugi"/>
              </a:rPr>
              <a:t>選考プロセスへ</a:t>
            </a:r>
            <a:endParaRPr>
              <a:latin typeface="Kosugi"/>
              <a:ea typeface="Kosugi"/>
              <a:cs typeface="Kosugi"/>
              <a:sym typeface="Kosugi"/>
            </a:endParaRPr>
          </a:p>
        </p:txBody>
      </p:sp>
      <p:sp>
        <p:nvSpPr>
          <p:cNvPr id="121" name="Google Shape;121;p19"/>
          <p:cNvSpPr/>
          <p:nvPr/>
        </p:nvSpPr>
        <p:spPr>
          <a:xfrm>
            <a:off x="5675425" y="3892425"/>
            <a:ext cx="13788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a:latin typeface="Kosugi"/>
                <a:ea typeface="Kosugi"/>
                <a:cs typeface="Kosugi"/>
                <a:sym typeface="Kosugi"/>
              </a:rPr>
              <a:t>求人へ応募</a:t>
            </a:r>
            <a:endParaRPr>
              <a:latin typeface="Kosugi"/>
              <a:ea typeface="Kosugi"/>
              <a:cs typeface="Kosugi"/>
              <a:sym typeface="Kosugi"/>
            </a:endParaRPr>
          </a:p>
        </p:txBody>
      </p:sp>
      <p:cxnSp>
        <p:nvCxnSpPr>
          <p:cNvPr id="122" name="Google Shape;122;p19"/>
          <p:cNvCxnSpPr>
            <a:stCxn id="116" idx="3"/>
            <a:endCxn id="117" idx="1"/>
          </p:cNvCxnSpPr>
          <p:nvPr/>
        </p:nvCxnSpPr>
        <p:spPr>
          <a:xfrm>
            <a:off x="1686200" y="3399275"/>
            <a:ext cx="338700" cy="0"/>
          </a:xfrm>
          <a:prstGeom prst="straightConnector1">
            <a:avLst/>
          </a:prstGeom>
          <a:noFill/>
          <a:ln cap="flat" cmpd="sng" w="9525">
            <a:solidFill>
              <a:schemeClr val="dk2"/>
            </a:solidFill>
            <a:prstDash val="solid"/>
            <a:round/>
            <a:headEnd len="med" w="med" type="none"/>
            <a:tailEnd len="med" w="med" type="triangle"/>
          </a:ln>
        </p:spPr>
      </p:cxnSp>
      <p:cxnSp>
        <p:nvCxnSpPr>
          <p:cNvPr id="123" name="Google Shape;123;p19"/>
          <p:cNvCxnSpPr>
            <a:stCxn id="117" idx="3"/>
            <a:endCxn id="119" idx="1"/>
          </p:cNvCxnSpPr>
          <p:nvPr/>
        </p:nvCxnSpPr>
        <p:spPr>
          <a:xfrm flipH="1" rot="10800000">
            <a:off x="3559525" y="3394175"/>
            <a:ext cx="404100" cy="5100"/>
          </a:xfrm>
          <a:prstGeom prst="straightConnector1">
            <a:avLst/>
          </a:prstGeom>
          <a:noFill/>
          <a:ln cap="flat" cmpd="sng" w="9525">
            <a:solidFill>
              <a:schemeClr val="dk2"/>
            </a:solidFill>
            <a:prstDash val="solid"/>
            <a:round/>
            <a:headEnd len="med" w="med" type="none"/>
            <a:tailEnd len="med" w="med" type="triangle"/>
          </a:ln>
        </p:spPr>
      </p:cxnSp>
      <p:cxnSp>
        <p:nvCxnSpPr>
          <p:cNvPr id="124" name="Google Shape;124;p19"/>
          <p:cNvCxnSpPr>
            <a:stCxn id="118" idx="3"/>
            <a:endCxn id="121" idx="1"/>
          </p:cNvCxnSpPr>
          <p:nvPr/>
        </p:nvCxnSpPr>
        <p:spPr>
          <a:xfrm flipH="1" rot="10800000">
            <a:off x="5498125" y="4178675"/>
            <a:ext cx="177300" cy="5100"/>
          </a:xfrm>
          <a:prstGeom prst="straightConnector1">
            <a:avLst/>
          </a:prstGeom>
          <a:noFill/>
          <a:ln cap="flat" cmpd="sng" w="9525">
            <a:solidFill>
              <a:schemeClr val="dk2"/>
            </a:solidFill>
            <a:prstDash val="solid"/>
            <a:round/>
            <a:headEnd len="med" w="med" type="none"/>
            <a:tailEnd len="med" w="med" type="triangle"/>
          </a:ln>
        </p:spPr>
      </p:cxnSp>
      <p:cxnSp>
        <p:nvCxnSpPr>
          <p:cNvPr id="125" name="Google Shape;125;p19"/>
          <p:cNvCxnSpPr>
            <a:stCxn id="119" idx="3"/>
            <a:endCxn id="120" idx="1"/>
          </p:cNvCxnSpPr>
          <p:nvPr/>
        </p:nvCxnSpPr>
        <p:spPr>
          <a:xfrm>
            <a:off x="5498125" y="3394225"/>
            <a:ext cx="1733400" cy="5100"/>
          </a:xfrm>
          <a:prstGeom prst="straightConnector1">
            <a:avLst/>
          </a:prstGeom>
          <a:noFill/>
          <a:ln cap="flat" cmpd="sng" w="9525">
            <a:solidFill>
              <a:schemeClr val="dk2"/>
            </a:solidFill>
            <a:prstDash val="solid"/>
            <a:round/>
            <a:headEnd len="med" w="med" type="none"/>
            <a:tailEnd len="med" w="med" type="triangle"/>
          </a:ln>
        </p:spPr>
      </p:cxnSp>
      <p:cxnSp>
        <p:nvCxnSpPr>
          <p:cNvPr id="126" name="Google Shape;126;p19"/>
          <p:cNvCxnSpPr>
            <a:stCxn id="111" idx="3"/>
            <a:endCxn id="112" idx="1"/>
          </p:cNvCxnSpPr>
          <p:nvPr/>
        </p:nvCxnSpPr>
        <p:spPr>
          <a:xfrm>
            <a:off x="1710700" y="1816350"/>
            <a:ext cx="314400" cy="0"/>
          </a:xfrm>
          <a:prstGeom prst="straightConnector1">
            <a:avLst/>
          </a:prstGeom>
          <a:noFill/>
          <a:ln cap="flat" cmpd="sng" w="9525">
            <a:solidFill>
              <a:schemeClr val="dk2"/>
            </a:solidFill>
            <a:prstDash val="solid"/>
            <a:round/>
            <a:headEnd len="med" w="med" type="none"/>
            <a:tailEnd len="med" w="med" type="triangle"/>
          </a:ln>
        </p:spPr>
      </p:cxnSp>
      <p:cxnSp>
        <p:nvCxnSpPr>
          <p:cNvPr id="127" name="Google Shape;127;p19"/>
          <p:cNvCxnSpPr>
            <a:stCxn id="112" idx="3"/>
            <a:endCxn id="113" idx="1"/>
          </p:cNvCxnSpPr>
          <p:nvPr/>
        </p:nvCxnSpPr>
        <p:spPr>
          <a:xfrm>
            <a:off x="3559525" y="1816350"/>
            <a:ext cx="404100" cy="0"/>
          </a:xfrm>
          <a:prstGeom prst="straightConnector1">
            <a:avLst/>
          </a:prstGeom>
          <a:noFill/>
          <a:ln cap="flat" cmpd="sng" w="9525">
            <a:solidFill>
              <a:schemeClr val="dk2"/>
            </a:solidFill>
            <a:prstDash val="solid"/>
            <a:round/>
            <a:headEnd len="med" w="med" type="none"/>
            <a:tailEnd len="med" w="med" type="triangle"/>
          </a:ln>
        </p:spPr>
      </p:cxnSp>
      <p:cxnSp>
        <p:nvCxnSpPr>
          <p:cNvPr id="128" name="Google Shape;128;p19"/>
          <p:cNvCxnSpPr>
            <a:stCxn id="113" idx="3"/>
            <a:endCxn id="114" idx="1"/>
          </p:cNvCxnSpPr>
          <p:nvPr/>
        </p:nvCxnSpPr>
        <p:spPr>
          <a:xfrm>
            <a:off x="5394925" y="1816350"/>
            <a:ext cx="222600" cy="0"/>
          </a:xfrm>
          <a:prstGeom prst="straightConnector1">
            <a:avLst/>
          </a:prstGeom>
          <a:noFill/>
          <a:ln cap="flat" cmpd="sng" w="9525">
            <a:solidFill>
              <a:schemeClr val="dk2"/>
            </a:solidFill>
            <a:prstDash val="solid"/>
            <a:round/>
            <a:headEnd len="med" w="med" type="none"/>
            <a:tailEnd len="med" w="med" type="triangle"/>
          </a:ln>
        </p:spPr>
      </p:cxnSp>
      <p:cxnSp>
        <p:nvCxnSpPr>
          <p:cNvPr id="129" name="Google Shape;129;p19"/>
          <p:cNvCxnSpPr>
            <a:stCxn id="114" idx="3"/>
            <a:endCxn id="115" idx="1"/>
          </p:cNvCxnSpPr>
          <p:nvPr/>
        </p:nvCxnSpPr>
        <p:spPr>
          <a:xfrm>
            <a:off x="6996325" y="1816350"/>
            <a:ext cx="228600" cy="0"/>
          </a:xfrm>
          <a:prstGeom prst="straightConnector1">
            <a:avLst/>
          </a:prstGeom>
          <a:noFill/>
          <a:ln cap="flat" cmpd="sng" w="9525">
            <a:solidFill>
              <a:schemeClr val="dk2"/>
            </a:solidFill>
            <a:prstDash val="solid"/>
            <a:round/>
            <a:headEnd len="med" w="med" type="none"/>
            <a:tailEnd len="med" w="med" type="triangle"/>
          </a:ln>
        </p:spPr>
      </p:cxnSp>
      <p:cxnSp>
        <p:nvCxnSpPr>
          <p:cNvPr id="130" name="Google Shape;130;p19"/>
          <p:cNvCxnSpPr>
            <a:stCxn id="117" idx="3"/>
            <a:endCxn id="118" idx="1"/>
          </p:cNvCxnSpPr>
          <p:nvPr/>
        </p:nvCxnSpPr>
        <p:spPr>
          <a:xfrm>
            <a:off x="3559525" y="3399275"/>
            <a:ext cx="404100" cy="784500"/>
          </a:xfrm>
          <a:prstGeom prst="bentConnector3">
            <a:avLst>
              <a:gd fmla="val 50000" name="adj1"/>
            </a:avLst>
          </a:prstGeom>
          <a:noFill/>
          <a:ln cap="flat" cmpd="sng" w="9525">
            <a:solidFill>
              <a:schemeClr val="dk2"/>
            </a:solidFill>
            <a:prstDash val="solid"/>
            <a:round/>
            <a:headEnd len="med" w="med" type="none"/>
            <a:tailEnd len="med" w="med" type="stealth"/>
          </a:ln>
        </p:spPr>
      </p:cxnSp>
      <p:cxnSp>
        <p:nvCxnSpPr>
          <p:cNvPr id="131" name="Google Shape;131;p19"/>
          <p:cNvCxnSpPr>
            <a:stCxn id="121" idx="3"/>
            <a:endCxn id="120" idx="2"/>
          </p:cNvCxnSpPr>
          <p:nvPr/>
        </p:nvCxnSpPr>
        <p:spPr>
          <a:xfrm flipH="1" rot="10800000">
            <a:off x="7054225" y="3771075"/>
            <a:ext cx="944400" cy="407700"/>
          </a:xfrm>
          <a:prstGeom prst="bentConnector2">
            <a:avLst/>
          </a:prstGeom>
          <a:noFill/>
          <a:ln cap="flat" cmpd="sng" w="9525">
            <a:solidFill>
              <a:schemeClr val="dk2"/>
            </a:solidFill>
            <a:prstDash val="solid"/>
            <a:round/>
            <a:headEnd len="med" w="med" type="none"/>
            <a:tailEnd len="med" w="med" type="stealth"/>
          </a:ln>
        </p:spPr>
      </p:cxnSp>
      <p:sp>
        <p:nvSpPr>
          <p:cNvPr id="132" name="Google Shape;132;p19"/>
          <p:cNvSpPr/>
          <p:nvPr/>
        </p:nvSpPr>
        <p:spPr>
          <a:xfrm>
            <a:off x="1211725" y="3897425"/>
            <a:ext cx="2347800" cy="572700"/>
          </a:xfrm>
          <a:prstGeom prst="snip2DiagRect">
            <a:avLst>
              <a:gd fmla="val 0" name="adj1"/>
              <a:gd fmla="val 16667"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ja" sz="1200">
                <a:latin typeface="Kosugi Maru"/>
                <a:ea typeface="Kosugi Maru"/>
                <a:cs typeface="Kosugi Maru"/>
                <a:sym typeface="Kosugi Maru"/>
              </a:rPr>
              <a:t>広告拡散の対象を</a:t>
            </a:r>
            <a:br>
              <a:rPr lang="ja" sz="1200">
                <a:latin typeface="Kosugi Maru"/>
                <a:ea typeface="Kosugi Maru"/>
                <a:cs typeface="Kosugi Maru"/>
                <a:sym typeface="Kosugi Maru"/>
              </a:rPr>
            </a:br>
            <a:r>
              <a:rPr lang="ja" sz="1200">
                <a:latin typeface="Kosugi Maru"/>
                <a:ea typeface="Kosugi Maru"/>
                <a:cs typeface="Kosugi Maru"/>
                <a:sym typeface="Kosugi Maru"/>
              </a:rPr>
              <a:t>イベントから求人情報へ変更</a:t>
            </a:r>
            <a:endParaRPr sz="1200">
              <a:latin typeface="Kosugi Maru"/>
              <a:ea typeface="Kosugi Maru"/>
              <a:cs typeface="Kosugi Maru"/>
              <a:sym typeface="Kosugi Maru"/>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私たち</a:t>
            </a:r>
            <a:r>
              <a:rPr lang="ja"/>
              <a:t>が理想とする求人情報</a:t>
            </a:r>
            <a:endParaRPr/>
          </a:p>
        </p:txBody>
      </p:sp>
      <p:sp>
        <p:nvSpPr>
          <p:cNvPr id="138" name="Google Shape;13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graphicFrame>
        <p:nvGraphicFramePr>
          <p:cNvPr id="139" name="Google Shape;139;p20"/>
          <p:cNvGraphicFramePr/>
          <p:nvPr/>
        </p:nvGraphicFramePr>
        <p:xfrm>
          <a:off x="422075" y="1586265"/>
          <a:ext cx="3000000" cy="3000000"/>
        </p:xfrm>
        <a:graphic>
          <a:graphicData uri="http://schemas.openxmlformats.org/drawingml/2006/table">
            <a:tbl>
              <a:tblPr>
                <a:noFill/>
                <a:tableStyleId>{E1C8CA7C-96B9-40D5-B2F4-61907C026C24}</a:tableStyleId>
              </a:tblPr>
              <a:tblGrid>
                <a:gridCol w="2281125"/>
                <a:gridCol w="2478950"/>
                <a:gridCol w="3418600"/>
              </a:tblGrid>
              <a:tr h="374300">
                <a:tc>
                  <a:txBody>
                    <a:bodyPr/>
                    <a:lstStyle/>
                    <a:p>
                      <a:pPr indent="0" lvl="0" marL="0" rtl="0" algn="l">
                        <a:spcBef>
                          <a:spcPts val="0"/>
                        </a:spcBef>
                        <a:spcAft>
                          <a:spcPts val="0"/>
                        </a:spcAft>
                        <a:buNone/>
                      </a:pPr>
                      <a:r>
                        <a:t/>
                      </a:r>
                      <a:endParaRPr>
                        <a:latin typeface="Kosugi"/>
                        <a:ea typeface="Kosugi"/>
                        <a:cs typeface="Kosugi"/>
                        <a:sym typeface="Kosugi"/>
                      </a:endParaRPr>
                    </a:p>
                  </a:txBody>
                  <a:tcPr marT="91425" marB="91425" marR="91425" marL="91425"/>
                </a:tc>
                <a:tc>
                  <a:txBody>
                    <a:bodyPr/>
                    <a:lstStyle/>
                    <a:p>
                      <a:pPr indent="0" lvl="0" marL="0" rtl="0" algn="ctr">
                        <a:spcBef>
                          <a:spcPts val="0"/>
                        </a:spcBef>
                        <a:spcAft>
                          <a:spcPts val="0"/>
                        </a:spcAft>
                        <a:buNone/>
                      </a:pPr>
                      <a:r>
                        <a:rPr b="1" lang="ja">
                          <a:latin typeface="Kosugi"/>
                          <a:ea typeface="Kosugi"/>
                          <a:cs typeface="Kosugi"/>
                          <a:sym typeface="Kosugi"/>
                        </a:rPr>
                        <a:t>一般的な求人</a:t>
                      </a:r>
                      <a:endParaRPr b="1">
                        <a:latin typeface="Kosugi"/>
                        <a:ea typeface="Kosugi"/>
                        <a:cs typeface="Kosugi"/>
                        <a:sym typeface="Kosugi"/>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b="1" lang="ja">
                          <a:latin typeface="Kosugi"/>
                          <a:ea typeface="Kosugi"/>
                          <a:cs typeface="Kosugi"/>
                          <a:sym typeface="Kosugi"/>
                        </a:rPr>
                        <a:t>仕掛け人市が理想とする求人</a:t>
                      </a:r>
                      <a:endParaRPr b="1">
                        <a:latin typeface="Kosugi"/>
                        <a:ea typeface="Kosugi"/>
                        <a:cs typeface="Kosugi"/>
                        <a:sym typeface="Kosugi"/>
                      </a:endParaRPr>
                    </a:p>
                  </a:txBody>
                  <a:tcPr marT="91425" marB="91425" marR="91425" marL="91425" anchor="ctr">
                    <a:solidFill>
                      <a:srgbClr val="F4CCCC"/>
                    </a:solidFill>
                  </a:tcPr>
                </a:tc>
              </a:tr>
              <a:tr h="575850">
                <a:tc>
                  <a:txBody>
                    <a:bodyPr/>
                    <a:lstStyle/>
                    <a:p>
                      <a:pPr indent="0" lvl="0" marL="0" rtl="0" algn="l">
                        <a:spcBef>
                          <a:spcPts val="0"/>
                        </a:spcBef>
                        <a:spcAft>
                          <a:spcPts val="0"/>
                        </a:spcAft>
                        <a:buNone/>
                      </a:pPr>
                      <a:r>
                        <a:rPr lang="ja">
                          <a:latin typeface="Kosugi"/>
                          <a:ea typeface="Kosugi"/>
                          <a:cs typeface="Kosugi"/>
                          <a:sym typeface="Kosugi"/>
                        </a:rPr>
                        <a:t>経営者の事業にかける想い</a:t>
                      </a:r>
                      <a:endParaRPr>
                        <a:latin typeface="Kosugi"/>
                        <a:ea typeface="Kosugi"/>
                        <a:cs typeface="Kosugi"/>
                        <a:sym typeface="Kosugi"/>
                      </a:endParaRPr>
                    </a:p>
                  </a:txBody>
                  <a:tcPr marT="91425" marB="91425" marR="91425" marL="91425"/>
                </a:tc>
                <a:tc>
                  <a:txBody>
                    <a:bodyPr/>
                    <a:lstStyle/>
                    <a:p>
                      <a:pPr indent="0" lvl="0" marL="0" rtl="0" algn="l">
                        <a:spcBef>
                          <a:spcPts val="0"/>
                        </a:spcBef>
                        <a:spcAft>
                          <a:spcPts val="0"/>
                        </a:spcAft>
                        <a:buNone/>
                      </a:pPr>
                      <a:r>
                        <a:rPr lang="ja">
                          <a:latin typeface="Kosugi"/>
                          <a:ea typeface="Kosugi"/>
                          <a:cs typeface="Kosugi"/>
                          <a:sym typeface="Kosugi"/>
                        </a:rPr>
                        <a:t>明記されていない</a:t>
                      </a:r>
                      <a:endParaRPr>
                        <a:latin typeface="Kosugi"/>
                        <a:ea typeface="Kosugi"/>
                        <a:cs typeface="Kosugi"/>
                        <a:sym typeface="Kosugi"/>
                      </a:endParaRPr>
                    </a:p>
                  </a:txBody>
                  <a:tcPr marT="91425" marB="91425" marR="91425" marL="91425"/>
                </a:tc>
                <a:tc>
                  <a:txBody>
                    <a:bodyPr/>
                    <a:lstStyle/>
                    <a:p>
                      <a:pPr indent="0" lvl="0" marL="0" rtl="0" algn="l">
                        <a:spcBef>
                          <a:spcPts val="0"/>
                        </a:spcBef>
                        <a:spcAft>
                          <a:spcPts val="0"/>
                        </a:spcAft>
                        <a:buNone/>
                      </a:pPr>
                      <a:r>
                        <a:rPr lang="ja">
                          <a:latin typeface="Kosugi"/>
                          <a:ea typeface="Kosugi"/>
                          <a:cs typeface="Kosugi"/>
                          <a:sym typeface="Kosugi"/>
                        </a:rPr>
                        <a:t>熱い想いが表現されている</a:t>
                      </a:r>
                      <a:endParaRPr>
                        <a:latin typeface="Kosugi"/>
                        <a:ea typeface="Kosugi"/>
                        <a:cs typeface="Kosugi"/>
                        <a:sym typeface="Kosugi"/>
                      </a:endParaRPr>
                    </a:p>
                  </a:txBody>
                  <a:tcPr marT="91425" marB="91425" marR="91425" marL="91425"/>
                </a:tc>
              </a:tr>
              <a:tr h="575850">
                <a:tc>
                  <a:txBody>
                    <a:bodyPr/>
                    <a:lstStyle/>
                    <a:p>
                      <a:pPr indent="0" lvl="0" marL="0" rtl="0" algn="l">
                        <a:spcBef>
                          <a:spcPts val="0"/>
                        </a:spcBef>
                        <a:spcAft>
                          <a:spcPts val="0"/>
                        </a:spcAft>
                        <a:buNone/>
                      </a:pPr>
                      <a:r>
                        <a:rPr lang="ja">
                          <a:latin typeface="Kosugi"/>
                          <a:ea typeface="Kosugi"/>
                          <a:cs typeface="Kosugi"/>
                          <a:sym typeface="Kosugi"/>
                        </a:rPr>
                        <a:t>社会や地域への意義やインパクト</a:t>
                      </a:r>
                      <a:endParaRPr>
                        <a:latin typeface="Kosugi"/>
                        <a:ea typeface="Kosugi"/>
                        <a:cs typeface="Kosugi"/>
                        <a:sym typeface="Kosugi"/>
                      </a:endParaRPr>
                    </a:p>
                  </a:txBody>
                  <a:tcPr marT="91425" marB="91425" marR="91425" marL="91425"/>
                </a:tc>
                <a:tc>
                  <a:txBody>
                    <a:bodyPr/>
                    <a:lstStyle/>
                    <a:p>
                      <a:pPr indent="0" lvl="0" marL="0" rtl="0" algn="l">
                        <a:spcBef>
                          <a:spcPts val="0"/>
                        </a:spcBef>
                        <a:spcAft>
                          <a:spcPts val="0"/>
                        </a:spcAft>
                        <a:buNone/>
                      </a:pPr>
                      <a:r>
                        <a:rPr lang="ja">
                          <a:latin typeface="Kosugi"/>
                          <a:ea typeface="Kosugi"/>
                          <a:cs typeface="Kosugi"/>
                          <a:sym typeface="Kosugi"/>
                        </a:rPr>
                        <a:t>明記されていない</a:t>
                      </a:r>
                      <a:endParaRPr>
                        <a:latin typeface="Kosugi"/>
                        <a:ea typeface="Kosugi"/>
                        <a:cs typeface="Kosugi"/>
                        <a:sym typeface="Kosugi"/>
                      </a:endParaRPr>
                    </a:p>
                  </a:txBody>
                  <a:tcPr marT="91425" marB="91425" marR="91425" marL="91425"/>
                </a:tc>
                <a:tc>
                  <a:txBody>
                    <a:bodyPr/>
                    <a:lstStyle/>
                    <a:p>
                      <a:pPr indent="0" lvl="0" marL="0" rtl="0" algn="l">
                        <a:spcBef>
                          <a:spcPts val="0"/>
                        </a:spcBef>
                        <a:spcAft>
                          <a:spcPts val="0"/>
                        </a:spcAft>
                        <a:buNone/>
                      </a:pPr>
                      <a:r>
                        <a:rPr lang="ja">
                          <a:latin typeface="Kosugi"/>
                          <a:ea typeface="Kosugi"/>
                          <a:cs typeface="Kosugi"/>
                          <a:sym typeface="Kosugi"/>
                        </a:rPr>
                        <a:t>人材に分かる言葉で表現されている</a:t>
                      </a:r>
                      <a:endParaRPr>
                        <a:latin typeface="Kosugi"/>
                        <a:ea typeface="Kosugi"/>
                        <a:cs typeface="Kosugi"/>
                        <a:sym typeface="Kosugi"/>
                      </a:endParaRPr>
                    </a:p>
                  </a:txBody>
                  <a:tcPr marT="91425" marB="91425" marR="91425" marL="91425"/>
                </a:tc>
              </a:tr>
              <a:tr h="575850">
                <a:tc>
                  <a:txBody>
                    <a:bodyPr/>
                    <a:lstStyle/>
                    <a:p>
                      <a:pPr indent="0" lvl="0" marL="0" rtl="0" algn="l">
                        <a:spcBef>
                          <a:spcPts val="0"/>
                        </a:spcBef>
                        <a:spcAft>
                          <a:spcPts val="0"/>
                        </a:spcAft>
                        <a:buNone/>
                      </a:pPr>
                      <a:r>
                        <a:rPr lang="ja">
                          <a:latin typeface="Kosugi"/>
                          <a:ea typeface="Kosugi"/>
                          <a:cs typeface="Kosugi"/>
                          <a:sym typeface="Kosugi"/>
                        </a:rPr>
                        <a:t>人材の裁量の大きさ</a:t>
                      </a:r>
                      <a:endParaRPr>
                        <a:latin typeface="Kosugi"/>
                        <a:ea typeface="Kosugi"/>
                        <a:cs typeface="Kosugi"/>
                        <a:sym typeface="Kosugi"/>
                      </a:endParaRPr>
                    </a:p>
                  </a:txBody>
                  <a:tcPr marT="91425" marB="91425" marR="91425" marL="91425"/>
                </a:tc>
                <a:tc>
                  <a:txBody>
                    <a:bodyPr/>
                    <a:lstStyle/>
                    <a:p>
                      <a:pPr indent="0" lvl="0" marL="0" rtl="0" algn="l">
                        <a:spcBef>
                          <a:spcPts val="0"/>
                        </a:spcBef>
                        <a:spcAft>
                          <a:spcPts val="0"/>
                        </a:spcAft>
                        <a:buNone/>
                      </a:pPr>
                      <a:r>
                        <a:rPr lang="ja">
                          <a:latin typeface="Kosugi"/>
                          <a:ea typeface="Kosugi"/>
                          <a:cs typeface="Kosugi"/>
                          <a:sym typeface="Kosugi"/>
                        </a:rPr>
                        <a:t>求人ポジションによって大きく異なる</a:t>
                      </a:r>
                      <a:endParaRPr>
                        <a:latin typeface="Kosugi"/>
                        <a:ea typeface="Kosugi"/>
                        <a:cs typeface="Kosugi"/>
                        <a:sym typeface="Kosugi"/>
                      </a:endParaRPr>
                    </a:p>
                  </a:txBody>
                  <a:tcPr marT="91425" marB="91425" marR="91425" marL="91425"/>
                </a:tc>
                <a:tc>
                  <a:txBody>
                    <a:bodyPr/>
                    <a:lstStyle/>
                    <a:p>
                      <a:pPr indent="0" lvl="0" marL="0" rtl="0" algn="l">
                        <a:spcBef>
                          <a:spcPts val="0"/>
                        </a:spcBef>
                        <a:spcAft>
                          <a:spcPts val="0"/>
                        </a:spcAft>
                        <a:buNone/>
                      </a:pPr>
                      <a:r>
                        <a:rPr lang="ja">
                          <a:latin typeface="Kosugi"/>
                          <a:ea typeface="Kosugi"/>
                          <a:cs typeface="Kosugi"/>
                          <a:sym typeface="Kosugi"/>
                        </a:rPr>
                        <a:t>裁量が大きい求人ポジションのみ</a:t>
                      </a:r>
                      <a:endParaRPr>
                        <a:latin typeface="Kosugi"/>
                        <a:ea typeface="Kosugi"/>
                        <a:cs typeface="Kosugi"/>
                        <a:sym typeface="Kosugi"/>
                      </a:endParaRPr>
                    </a:p>
                  </a:txBody>
                  <a:tcPr marT="91425" marB="91425" marR="91425" marL="91425"/>
                </a:tc>
              </a:tr>
              <a:tr h="374300">
                <a:tc>
                  <a:txBody>
                    <a:bodyPr/>
                    <a:lstStyle/>
                    <a:p>
                      <a:pPr indent="0" lvl="0" marL="0" rtl="0" algn="l">
                        <a:spcBef>
                          <a:spcPts val="0"/>
                        </a:spcBef>
                        <a:spcAft>
                          <a:spcPts val="0"/>
                        </a:spcAft>
                        <a:buNone/>
                      </a:pPr>
                      <a:r>
                        <a:rPr lang="ja">
                          <a:latin typeface="Kosugi"/>
                          <a:ea typeface="Kosugi"/>
                          <a:cs typeface="Kosugi"/>
                          <a:sym typeface="Kosugi"/>
                        </a:rPr>
                        <a:t>やりがい</a:t>
                      </a:r>
                      <a:endParaRPr>
                        <a:latin typeface="Kosugi"/>
                        <a:ea typeface="Kosugi"/>
                        <a:cs typeface="Kosugi"/>
                        <a:sym typeface="Kosugi"/>
                      </a:endParaRPr>
                    </a:p>
                  </a:txBody>
                  <a:tcPr marT="91425" marB="91425" marR="91425" marL="91425"/>
                </a:tc>
                <a:tc>
                  <a:txBody>
                    <a:bodyPr/>
                    <a:lstStyle/>
                    <a:p>
                      <a:pPr indent="0" lvl="0" marL="0" rtl="0" algn="l">
                        <a:spcBef>
                          <a:spcPts val="0"/>
                        </a:spcBef>
                        <a:spcAft>
                          <a:spcPts val="0"/>
                        </a:spcAft>
                        <a:buNone/>
                      </a:pPr>
                      <a:r>
                        <a:rPr lang="ja">
                          <a:latin typeface="Kosugi"/>
                          <a:ea typeface="Kosugi"/>
                          <a:cs typeface="Kosugi"/>
                          <a:sym typeface="Kosugi"/>
                        </a:rPr>
                        <a:t>明記されていない</a:t>
                      </a:r>
                      <a:endParaRPr>
                        <a:latin typeface="Kosugi"/>
                        <a:ea typeface="Kosugi"/>
                        <a:cs typeface="Kosugi"/>
                        <a:sym typeface="Kosugi"/>
                      </a:endParaRPr>
                    </a:p>
                  </a:txBody>
                  <a:tcPr marT="91425" marB="91425" marR="91425" marL="91425"/>
                </a:tc>
                <a:tc>
                  <a:txBody>
                    <a:bodyPr/>
                    <a:lstStyle/>
                    <a:p>
                      <a:pPr indent="0" lvl="0" marL="0" rtl="0" algn="l">
                        <a:spcBef>
                          <a:spcPts val="0"/>
                        </a:spcBef>
                        <a:spcAft>
                          <a:spcPts val="0"/>
                        </a:spcAft>
                        <a:buNone/>
                      </a:pPr>
                      <a:r>
                        <a:rPr lang="ja">
                          <a:latin typeface="Kosugi"/>
                          <a:ea typeface="Kosugi"/>
                          <a:cs typeface="Kosugi"/>
                          <a:sym typeface="Kosugi"/>
                        </a:rPr>
                        <a:t>明記されている</a:t>
                      </a:r>
                      <a:endParaRPr>
                        <a:latin typeface="Kosugi"/>
                        <a:ea typeface="Kosugi"/>
                        <a:cs typeface="Kosugi"/>
                        <a:sym typeface="Kosugi"/>
                      </a:endParaRPr>
                    </a:p>
                  </a:txBody>
                  <a:tcPr marT="91425" marB="91425" marR="91425" marL="91425"/>
                </a:tc>
              </a:tr>
              <a:tr h="374300">
                <a:tc>
                  <a:txBody>
                    <a:bodyPr/>
                    <a:lstStyle/>
                    <a:p>
                      <a:pPr indent="0" lvl="0" marL="0" rtl="0" algn="l">
                        <a:spcBef>
                          <a:spcPts val="0"/>
                        </a:spcBef>
                        <a:spcAft>
                          <a:spcPts val="0"/>
                        </a:spcAft>
                        <a:buNone/>
                      </a:pPr>
                      <a:r>
                        <a:rPr lang="ja">
                          <a:latin typeface="Kosugi"/>
                          <a:ea typeface="Kosugi"/>
                          <a:cs typeface="Kosugi"/>
                          <a:sym typeface="Kosugi"/>
                        </a:rPr>
                        <a:t>採用する人材への意識</a:t>
                      </a:r>
                      <a:endParaRPr>
                        <a:latin typeface="Kosugi"/>
                        <a:ea typeface="Kosugi"/>
                        <a:cs typeface="Kosugi"/>
                        <a:sym typeface="Kosugi"/>
                      </a:endParaRPr>
                    </a:p>
                  </a:txBody>
                  <a:tcPr marT="91425" marB="91425" marR="91425" marL="91425"/>
                </a:tc>
                <a:tc>
                  <a:txBody>
                    <a:bodyPr/>
                    <a:lstStyle/>
                    <a:p>
                      <a:pPr indent="0" lvl="0" marL="0" rtl="0" algn="l">
                        <a:spcBef>
                          <a:spcPts val="0"/>
                        </a:spcBef>
                        <a:spcAft>
                          <a:spcPts val="0"/>
                        </a:spcAft>
                        <a:buNone/>
                      </a:pPr>
                      <a:r>
                        <a:rPr lang="ja">
                          <a:latin typeface="Kosugi"/>
                          <a:ea typeface="Kosugi"/>
                          <a:cs typeface="Kosugi"/>
                          <a:sym typeface="Kosugi"/>
                        </a:rPr>
                        <a:t>採用条件に合致する人材</a:t>
                      </a:r>
                      <a:endParaRPr>
                        <a:latin typeface="Kosugi"/>
                        <a:ea typeface="Kosugi"/>
                        <a:cs typeface="Kosugi"/>
                        <a:sym typeface="Kosugi"/>
                      </a:endParaRPr>
                    </a:p>
                  </a:txBody>
                  <a:tcPr marT="91425" marB="91425" marR="91425" marL="91425"/>
                </a:tc>
                <a:tc>
                  <a:txBody>
                    <a:bodyPr/>
                    <a:lstStyle/>
                    <a:p>
                      <a:pPr indent="0" lvl="0" marL="0" rtl="0" algn="l">
                        <a:spcBef>
                          <a:spcPts val="0"/>
                        </a:spcBef>
                        <a:spcAft>
                          <a:spcPts val="0"/>
                        </a:spcAft>
                        <a:buNone/>
                      </a:pPr>
                      <a:r>
                        <a:rPr lang="ja">
                          <a:latin typeface="Kosugi"/>
                          <a:ea typeface="Kosugi"/>
                          <a:cs typeface="Kosugi"/>
                          <a:sym typeface="Kosugi"/>
                        </a:rPr>
                        <a:t>志を共にする仲間</a:t>
                      </a:r>
                      <a:endParaRPr>
                        <a:latin typeface="Kosugi"/>
                        <a:ea typeface="Kosugi"/>
                        <a:cs typeface="Kosugi"/>
                        <a:sym typeface="Kosugi"/>
                      </a:endParaRPr>
                    </a:p>
                  </a:txBody>
                  <a:tcPr marT="91425" marB="91425" marR="91425" marL="91425"/>
                </a:tc>
              </a:tr>
            </a:tbl>
          </a:graphicData>
        </a:graphic>
      </p:graphicFrame>
      <p:sp>
        <p:nvSpPr>
          <p:cNvPr id="140" name="Google Shape;140;p20"/>
          <p:cNvSpPr txBox="1"/>
          <p:nvPr/>
        </p:nvSpPr>
        <p:spPr>
          <a:xfrm>
            <a:off x="309575" y="893250"/>
            <a:ext cx="8368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 sz="1500">
                <a:latin typeface="Kosugi"/>
                <a:ea typeface="Kosugi"/>
                <a:cs typeface="Kosugi"/>
                <a:sym typeface="Kosugi"/>
              </a:rPr>
              <a:t>地域に根付き、活躍する人材を採用するためには、私たちは以下の求人情報が理想であると考えています</a:t>
            </a:r>
            <a:endParaRPr b="1" sz="1500">
              <a:latin typeface="Kosugi"/>
              <a:ea typeface="Kosugi"/>
              <a:cs typeface="Kosugi"/>
              <a:sym typeface="Kosug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157175" y="18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参</a:t>
            </a:r>
            <a:r>
              <a:rPr lang="ja"/>
              <a:t>画条件</a:t>
            </a:r>
            <a:endParaRPr/>
          </a:p>
        </p:txBody>
      </p:sp>
      <p:sp>
        <p:nvSpPr>
          <p:cNvPr id="146" name="Google Shape;146;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147" name="Google Shape;147;p21"/>
          <p:cNvSpPr txBox="1"/>
          <p:nvPr>
            <p:ph idx="1" type="body"/>
          </p:nvPr>
        </p:nvSpPr>
        <p:spPr>
          <a:xfrm>
            <a:off x="311700" y="1127750"/>
            <a:ext cx="8520600" cy="3426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Font typeface="Kosugi"/>
              <a:buChar char="❏"/>
            </a:pPr>
            <a:r>
              <a:rPr lang="ja" sz="1600">
                <a:solidFill>
                  <a:srgbClr val="000000"/>
                </a:solidFill>
                <a:latin typeface="Kosugi"/>
                <a:ea typeface="Kosugi"/>
                <a:cs typeface="Kosugi"/>
                <a:sym typeface="Kosugi"/>
              </a:rPr>
              <a:t>団体として、「人材が自らのスキルを活かし楽しんで挑戦できる求人機会」を紹介できること</a:t>
            </a:r>
            <a:endParaRPr sz="1600">
              <a:solidFill>
                <a:srgbClr val="000000"/>
              </a:solidFill>
              <a:latin typeface="Kosugi"/>
              <a:ea typeface="Kosugi"/>
              <a:cs typeface="Kosugi"/>
              <a:sym typeface="Kosugi"/>
            </a:endParaRPr>
          </a:p>
          <a:p>
            <a:pPr indent="-330200" lvl="0" marL="457200" rtl="0" algn="l">
              <a:spcBef>
                <a:spcPts val="0"/>
              </a:spcBef>
              <a:spcAft>
                <a:spcPts val="0"/>
              </a:spcAft>
              <a:buClr>
                <a:srgbClr val="000000"/>
              </a:buClr>
              <a:buSzPts val="1600"/>
              <a:buFont typeface="Kosugi"/>
              <a:buChar char="❏"/>
            </a:pPr>
            <a:r>
              <a:rPr lang="ja" sz="1600">
                <a:solidFill>
                  <a:srgbClr val="000000"/>
                </a:solidFill>
                <a:highlight>
                  <a:srgbClr val="FFFFFF"/>
                </a:highlight>
                <a:latin typeface="Kosugi"/>
                <a:ea typeface="Kosugi"/>
                <a:cs typeface="Kosugi"/>
                <a:sym typeface="Kosugi"/>
              </a:rPr>
              <a:t>１団体に付き、１名以上のコーディネーター(担当者)を有する団体であること</a:t>
            </a:r>
            <a:endParaRPr sz="1600">
              <a:solidFill>
                <a:srgbClr val="000000"/>
              </a:solidFill>
              <a:highlight>
                <a:srgbClr val="FFFFFF"/>
              </a:highlight>
              <a:latin typeface="Kosugi"/>
              <a:ea typeface="Kosugi"/>
              <a:cs typeface="Kosugi"/>
              <a:sym typeface="Kosugi"/>
            </a:endParaRPr>
          </a:p>
          <a:p>
            <a:pPr indent="-330200" lvl="0" marL="457200" rtl="0" algn="l">
              <a:spcBef>
                <a:spcPts val="0"/>
              </a:spcBef>
              <a:spcAft>
                <a:spcPts val="0"/>
              </a:spcAft>
              <a:buClr>
                <a:srgbClr val="000000"/>
              </a:buClr>
              <a:buSzPts val="1600"/>
              <a:buFont typeface="Kosugi"/>
              <a:buChar char="❏"/>
            </a:pPr>
            <a:r>
              <a:rPr lang="ja" sz="1600">
                <a:solidFill>
                  <a:srgbClr val="000000"/>
                </a:solidFill>
                <a:highlight>
                  <a:srgbClr val="FFFFFF"/>
                </a:highlight>
                <a:latin typeface="Kosugi"/>
                <a:ea typeface="Kosugi"/>
                <a:cs typeface="Kosugi"/>
                <a:sym typeface="Kosugi"/>
              </a:rPr>
              <a:t>コーディネーター(担当者)は、地域/企業/経営者/求人内容の魅力を把握し、人材へ的確に伝えるスキルと経験を有していること（又は高めていきたい意思があること）</a:t>
            </a:r>
            <a:endParaRPr sz="1600">
              <a:solidFill>
                <a:srgbClr val="000000"/>
              </a:solidFill>
              <a:highlight>
                <a:srgbClr val="FFFFFF"/>
              </a:highlight>
              <a:latin typeface="Kosugi"/>
              <a:ea typeface="Kosugi"/>
              <a:cs typeface="Kosugi"/>
              <a:sym typeface="Kosugi"/>
            </a:endParaRPr>
          </a:p>
          <a:p>
            <a:pPr indent="-330200" lvl="0" marL="457200" rtl="0" algn="l">
              <a:spcBef>
                <a:spcPts val="0"/>
              </a:spcBef>
              <a:spcAft>
                <a:spcPts val="0"/>
              </a:spcAft>
              <a:buClr>
                <a:srgbClr val="666666"/>
              </a:buClr>
              <a:buSzPts val="1600"/>
              <a:buChar char="❏"/>
            </a:pPr>
            <a:r>
              <a:rPr lang="ja" sz="1600">
                <a:solidFill>
                  <a:srgbClr val="000000"/>
                </a:solidFill>
                <a:highlight>
                  <a:srgbClr val="FFFFFF"/>
                </a:highlight>
                <a:latin typeface="Kosugi"/>
                <a:ea typeface="Kosugi"/>
                <a:cs typeface="Kosugi"/>
                <a:sym typeface="Kosugi"/>
              </a:rPr>
              <a:t>コーディネーター（担当者）は、ブラッシュアップミーティングで熱意をもって地域や求人機会に関して語り、積極的に意見を聞き、求人情報を改善できること</a:t>
            </a:r>
            <a:br>
              <a:rPr lang="ja" sz="1600">
                <a:solidFill>
                  <a:srgbClr val="666666"/>
                </a:solidFill>
                <a:highlight>
                  <a:srgbClr val="FFFFFF"/>
                </a:highlight>
                <a:latin typeface="Kosugi"/>
                <a:ea typeface="Kosugi"/>
                <a:cs typeface="Kosugi"/>
                <a:sym typeface="Kosugi"/>
              </a:rPr>
            </a:br>
            <a:r>
              <a:rPr lang="ja" sz="1600">
                <a:solidFill>
                  <a:srgbClr val="666666"/>
                </a:solidFill>
                <a:highlight>
                  <a:srgbClr val="FFFFFF"/>
                </a:highlight>
                <a:latin typeface="Kosugi"/>
                <a:ea typeface="Kosugi"/>
                <a:cs typeface="Kosugi"/>
                <a:sym typeface="Kosugi"/>
              </a:rPr>
              <a:t>（</a:t>
            </a:r>
            <a:r>
              <a:rPr b="1" lang="ja" sz="1600">
                <a:solidFill>
                  <a:srgbClr val="FF0000"/>
                </a:solidFill>
                <a:highlight>
                  <a:srgbClr val="FFFFFF"/>
                </a:highlight>
                <a:latin typeface="Kosugi"/>
                <a:ea typeface="Kosugi"/>
                <a:cs typeface="Kosugi"/>
                <a:sym typeface="Kosugi"/>
              </a:rPr>
              <a:t>ブラッシュアップミーティングは全団体対象で参加必須です</a:t>
            </a:r>
            <a:r>
              <a:rPr lang="ja" sz="1600">
                <a:solidFill>
                  <a:srgbClr val="666666"/>
                </a:solidFill>
                <a:highlight>
                  <a:srgbClr val="FFFFFF"/>
                </a:highlight>
                <a:latin typeface="Kosugi"/>
                <a:ea typeface="Kosugi"/>
                <a:cs typeface="Kosugi"/>
                <a:sym typeface="Kosugi"/>
              </a:rPr>
              <a:t>）</a:t>
            </a:r>
            <a:endParaRPr sz="1600">
              <a:solidFill>
                <a:srgbClr val="FF0000"/>
              </a:solidFill>
              <a:highlight>
                <a:srgbClr val="FFFFFF"/>
              </a:highlight>
              <a:latin typeface="Kosugi"/>
              <a:ea typeface="Kosugi"/>
              <a:cs typeface="Kosugi"/>
              <a:sym typeface="Kosugi"/>
            </a:endParaRPr>
          </a:p>
          <a:p>
            <a:pPr indent="0" lvl="0" marL="0" rtl="0" algn="l">
              <a:spcBef>
                <a:spcPts val="1600"/>
              </a:spcBef>
              <a:spcAft>
                <a:spcPts val="0"/>
              </a:spcAft>
              <a:buNone/>
            </a:pPr>
            <a:r>
              <a:t/>
            </a:r>
            <a:endParaRPr sz="1600">
              <a:solidFill>
                <a:srgbClr val="FF0000"/>
              </a:solidFill>
              <a:highlight>
                <a:srgbClr val="FFFFFF"/>
              </a:highlight>
              <a:latin typeface="Kosugi"/>
              <a:ea typeface="Kosugi"/>
              <a:cs typeface="Kosugi"/>
              <a:sym typeface="Kosugi"/>
            </a:endParaRPr>
          </a:p>
          <a:p>
            <a:pPr indent="0" lvl="0" marL="0" rtl="0" algn="l">
              <a:spcBef>
                <a:spcPts val="1600"/>
              </a:spcBef>
              <a:spcAft>
                <a:spcPts val="1600"/>
              </a:spcAft>
              <a:buNone/>
            </a:pPr>
            <a:r>
              <a:t/>
            </a:r>
            <a:endParaRPr sz="1600">
              <a:solidFill>
                <a:srgbClr val="666666"/>
              </a:solidFill>
              <a:highlight>
                <a:srgbClr val="FFFFFF"/>
              </a:highlight>
              <a:latin typeface="Kosugi"/>
              <a:ea typeface="Kosugi"/>
              <a:cs typeface="Kosugi"/>
              <a:sym typeface="Kosugi"/>
            </a:endParaRPr>
          </a:p>
        </p:txBody>
      </p:sp>
      <p:sp>
        <p:nvSpPr>
          <p:cNvPr id="148" name="Google Shape;148;p21"/>
          <p:cNvSpPr/>
          <p:nvPr/>
        </p:nvSpPr>
        <p:spPr>
          <a:xfrm>
            <a:off x="349050" y="3782625"/>
            <a:ext cx="8445900" cy="8805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ja" sz="1600" u="sng">
                <a:solidFill>
                  <a:srgbClr val="666666"/>
                </a:solidFill>
                <a:latin typeface="Kosugi Maru"/>
                <a:ea typeface="Kosugi Maru"/>
                <a:cs typeface="Kosugi Maru"/>
                <a:sym typeface="Kosugi Maru"/>
              </a:rPr>
              <a:t>参画費用：30万円(税抜)／団体</a:t>
            </a:r>
            <a:br>
              <a:rPr b="1" lang="ja" sz="1600" u="sng">
                <a:solidFill>
                  <a:srgbClr val="666666"/>
                </a:solidFill>
                <a:latin typeface="Kosugi Maru"/>
                <a:ea typeface="Kosugi Maru"/>
                <a:cs typeface="Kosugi Maru"/>
                <a:sym typeface="Kosugi Maru"/>
              </a:rPr>
            </a:br>
            <a:r>
              <a:rPr lang="ja" sz="1600">
                <a:solidFill>
                  <a:srgbClr val="666666"/>
                </a:solidFill>
                <a:latin typeface="Kosugi Maru"/>
                <a:ea typeface="Kosugi Maru"/>
                <a:cs typeface="Kosugi Maru"/>
                <a:sym typeface="Kosugi Maru"/>
              </a:rPr>
              <a:t>団体数：20団体程度を</a:t>
            </a:r>
            <a:r>
              <a:rPr lang="ja" sz="1600">
                <a:solidFill>
                  <a:srgbClr val="666666"/>
                </a:solidFill>
                <a:latin typeface="Kosugi Maru"/>
                <a:ea typeface="Kosugi Maru"/>
                <a:cs typeface="Kosugi Maru"/>
                <a:sym typeface="Kosugi Maru"/>
              </a:rPr>
              <a:t>想定</a:t>
            </a:r>
            <a:endParaRPr sz="1500">
              <a:solidFill>
                <a:schemeClr val="dk2"/>
              </a:solidFill>
              <a:latin typeface="Kosugi Maru"/>
              <a:ea typeface="Kosugi Maru"/>
              <a:cs typeface="Kosugi Maru"/>
              <a:sym typeface="Kosugi Maru"/>
            </a:endParaRPr>
          </a:p>
          <a:p>
            <a:pPr indent="0" lvl="0" marL="0" rtl="0" algn="l">
              <a:lnSpc>
                <a:spcPct val="115000"/>
              </a:lnSpc>
              <a:spcBef>
                <a:spcPts val="1600"/>
              </a:spcBef>
              <a:spcAft>
                <a:spcPts val="1600"/>
              </a:spcAft>
              <a:buNone/>
            </a:pPr>
            <a:r>
              <a:t/>
            </a:r>
            <a:endParaRPr b="1" sz="1500">
              <a:solidFill>
                <a:schemeClr val="dk2"/>
              </a:solidFill>
              <a:latin typeface="Kosugi Maru"/>
              <a:ea typeface="Kosugi Maru"/>
              <a:cs typeface="Kosugi Maru"/>
              <a:sym typeface="Kosugi Maru"/>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